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0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1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2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3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4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5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6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7" r:id="rId2"/>
    <p:sldMasterId id="2147483702" r:id="rId3"/>
    <p:sldMasterId id="2147483729" r:id="rId4"/>
    <p:sldMasterId id="2147483753" r:id="rId5"/>
    <p:sldMasterId id="2147483836" r:id="rId6"/>
    <p:sldMasterId id="2147483872" r:id="rId7"/>
    <p:sldMasterId id="2147483887" r:id="rId8"/>
    <p:sldMasterId id="2147483911" r:id="rId9"/>
    <p:sldMasterId id="2147483923" r:id="rId10"/>
    <p:sldMasterId id="2147483952" r:id="rId11"/>
    <p:sldMasterId id="2147483976" r:id="rId12"/>
    <p:sldMasterId id="2147484063" r:id="rId13"/>
    <p:sldMasterId id="2147484111" r:id="rId14"/>
    <p:sldMasterId id="2147484135" r:id="rId15"/>
    <p:sldMasterId id="2147484159" r:id="rId16"/>
    <p:sldMasterId id="2147484171" r:id="rId17"/>
  </p:sldMasterIdLst>
  <p:notesMasterIdLst>
    <p:notesMasterId r:id="rId96"/>
  </p:notesMasterIdLst>
  <p:sldIdLst>
    <p:sldId id="1641" r:id="rId18"/>
    <p:sldId id="1070" r:id="rId19"/>
    <p:sldId id="1517" r:id="rId20"/>
    <p:sldId id="1518" r:id="rId21"/>
    <p:sldId id="1503" r:id="rId22"/>
    <p:sldId id="1519" r:id="rId23"/>
    <p:sldId id="1520" r:id="rId24"/>
    <p:sldId id="1521" r:id="rId25"/>
    <p:sldId id="1619" r:id="rId26"/>
    <p:sldId id="1621" r:id="rId27"/>
    <p:sldId id="1629" r:id="rId28"/>
    <p:sldId id="1616" r:id="rId29"/>
    <p:sldId id="1509" r:id="rId30"/>
    <p:sldId id="1628" r:id="rId31"/>
    <p:sldId id="1630" r:id="rId32"/>
    <p:sldId id="851" r:id="rId33"/>
    <p:sldId id="746" r:id="rId34"/>
    <p:sldId id="1281" r:id="rId35"/>
    <p:sldId id="924" r:id="rId36"/>
    <p:sldId id="1608" r:id="rId37"/>
    <p:sldId id="845" r:id="rId38"/>
    <p:sldId id="991" r:id="rId39"/>
    <p:sldId id="1609" r:id="rId40"/>
    <p:sldId id="300" r:id="rId41"/>
    <p:sldId id="1012" r:id="rId42"/>
    <p:sldId id="1586" r:id="rId43"/>
    <p:sldId id="1591" r:id="rId44"/>
    <p:sldId id="1059" r:id="rId45"/>
    <p:sldId id="1610" r:id="rId46"/>
    <p:sldId id="1633" r:id="rId47"/>
    <p:sldId id="1297" r:id="rId48"/>
    <p:sldId id="1300" r:id="rId49"/>
    <p:sldId id="1642" r:id="rId50"/>
    <p:sldId id="1501" r:id="rId51"/>
    <p:sldId id="1611" r:id="rId52"/>
    <p:sldId id="1593" r:id="rId53"/>
    <p:sldId id="1632" r:id="rId54"/>
    <p:sldId id="1180" r:id="rId55"/>
    <p:sldId id="1184" r:id="rId56"/>
    <p:sldId id="1183" r:id="rId57"/>
    <p:sldId id="1182" r:id="rId58"/>
    <p:sldId id="1185" r:id="rId59"/>
    <p:sldId id="1594" r:id="rId60"/>
    <p:sldId id="861" r:id="rId61"/>
    <p:sldId id="872" r:id="rId62"/>
    <p:sldId id="1603" r:id="rId63"/>
    <p:sldId id="1604" r:id="rId64"/>
    <p:sldId id="823" r:id="rId65"/>
    <p:sldId id="1062" r:id="rId66"/>
    <p:sldId id="1634" r:id="rId67"/>
    <p:sldId id="1150" r:id="rId68"/>
    <p:sldId id="724" r:id="rId69"/>
    <p:sldId id="812" r:id="rId70"/>
    <p:sldId id="1635" r:id="rId71"/>
    <p:sldId id="1327" r:id="rId72"/>
    <p:sldId id="741" r:id="rId73"/>
    <p:sldId id="1640" r:id="rId74"/>
    <p:sldId id="1257" r:id="rId75"/>
    <p:sldId id="1149" r:id="rId76"/>
    <p:sldId id="1636" r:id="rId77"/>
    <p:sldId id="1172" r:id="rId78"/>
    <p:sldId id="1637" r:id="rId79"/>
    <p:sldId id="896" r:id="rId80"/>
    <p:sldId id="1079" r:id="rId81"/>
    <p:sldId id="1321" r:id="rId82"/>
    <p:sldId id="282" r:id="rId83"/>
    <p:sldId id="1087" r:id="rId84"/>
    <p:sldId id="264" r:id="rId85"/>
    <p:sldId id="1496" r:id="rId86"/>
    <p:sldId id="1265" r:id="rId87"/>
    <p:sldId id="691" r:id="rId88"/>
    <p:sldId id="1259" r:id="rId89"/>
    <p:sldId id="485" r:id="rId90"/>
    <p:sldId id="1053" r:id="rId91"/>
    <p:sldId id="455" r:id="rId92"/>
    <p:sldId id="1638" r:id="rId93"/>
    <p:sldId id="795" r:id="rId94"/>
    <p:sldId id="877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6F00"/>
    <a:srgbClr val="ED8600"/>
    <a:srgbClr val="E98A00"/>
    <a:srgbClr val="0F9245"/>
    <a:srgbClr val="007555"/>
    <a:srgbClr val="002CDA"/>
    <a:srgbClr val="E98200"/>
    <a:srgbClr val="FF00FF"/>
    <a:srgbClr val="78C019"/>
    <a:srgbClr val="090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961"/>
  </p:normalViewPr>
  <p:slideViewPr>
    <p:cSldViewPr snapToGrid="0">
      <p:cViewPr varScale="1">
        <p:scale>
          <a:sx n="99" d="100"/>
          <a:sy n="99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2.xml"/><Relationship Id="rId24" Type="http://schemas.openxmlformats.org/officeDocument/2006/relationships/slide" Target="slides/slide7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66" Type="http://schemas.openxmlformats.org/officeDocument/2006/relationships/slide" Target="slides/slide49.xml"/><Relationship Id="rId87" Type="http://schemas.openxmlformats.org/officeDocument/2006/relationships/slide" Target="slides/slide70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56" Type="http://schemas.openxmlformats.org/officeDocument/2006/relationships/slide" Target="slides/slide39.xml"/><Relationship Id="rId77" Type="http://schemas.openxmlformats.org/officeDocument/2006/relationships/slide" Target="slides/slide60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93" Type="http://schemas.openxmlformats.org/officeDocument/2006/relationships/slide" Target="slides/slide76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C0A38-7F8D-1849-AE86-6E52D3BE6CD1}" type="datetimeFigureOut"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80F3C-6FBB-8A47-8E66-09FF82F590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56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FEB6F7-01AE-A847-97EF-3E70FAB91BB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17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FEB6F7-01AE-A847-97EF-3E70FAB91BB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18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64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13000-667D-F545-9745-7F696DEC6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pPr marL="0" marR="0" lvl="0" indent="0" algn="r" defTabSz="4564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18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7081D5-7100-8D4B-9A7B-EF54BB4A5D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612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57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30D28-6D7E-4B39-D247-C34CAD99B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7956DE-301F-6275-00E2-4D2B47062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82002-CE3D-A5E0-139F-464BB264A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94708-C740-09CF-1115-DD4F223F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1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00FB0-AC2E-AD1F-CEF1-9CEC401AF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88CF8-C8CA-C145-B2FD-761B138CD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332F65-60D2-94CB-E661-40161BC3C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C094C-E4D6-4956-60F7-3C4C6D23E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31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05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6BA3EE-B8B3-DD43-A504-39B211EFC7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837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5B3D53-BE4C-4040-9FE7-741244601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254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22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FB63E-0566-234D-AB80-BE87B2A5DE2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66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80F3C-6FBB-8A47-8E66-09FF82F59075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5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9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9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8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7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8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5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3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15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84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63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2344F-B79A-9747-8745-3E35869700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25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4E813-B369-F946-BAE6-E50652BEE6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22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21F28-ECF7-DD4A-9641-2F4B56C00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80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07485-D293-E442-BD20-CDB0DC3A75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67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85EBE-AEE4-5448-8BFB-C7E9C26ECF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465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260F-BE5B-0B4B-B80E-01721F9140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66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E9B84-0379-9B4E-9D6A-DC5C1492F0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61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FDBC1-3F45-B14F-8608-7B72F40C15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715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1743A-0F76-0F49-B32A-97A2C1EE5E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05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73A3A-3FF5-1546-AE31-4B0808908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1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E7E44-9270-6D4E-AD93-8B714175A3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03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8511C-ED85-C744-AD14-229E2DAD64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29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C6B22-D328-664F-B9CB-011B530287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687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986BD-50F9-5048-AD01-D5F888965E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44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8DD954-9EF4-5048-911D-3F9BF7BFD6B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6598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E92E2-5236-E144-AF58-85215132CA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9345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EFFF0-DBA3-C94A-A0BF-D6BFBF0DA37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197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16D02-086F-5048-A855-CD351A2250F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10454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01426E-61D6-4540-85D6-A3F80261538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8001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B658E-9735-DB4F-A1B2-96759C1CCA4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3094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3C5950-862A-1446-A264-548FA11311A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55846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A59525-F4CB-0B49-9D91-BE346B714B6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67294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E6975D-7E0D-3742-9585-A838E1FE9BE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804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778255-0337-A648-A40B-6F20114269A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9948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73756B-F1EF-DF46-81D1-F2E092EE008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663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1AB70-CB4B-814D-92BC-BA1DCB49A6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235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2CFB1B-1A3A-BD4B-A906-4F5876D868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73634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56E831-778A-B34D-B126-4AB15816EDB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21237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483" indent="0" algn="ctr">
              <a:buNone/>
              <a:defRPr/>
            </a:lvl2pPr>
            <a:lvl3pPr marL="912957" indent="0" algn="ctr">
              <a:buNone/>
              <a:defRPr/>
            </a:lvl3pPr>
            <a:lvl4pPr marL="1369436" indent="0" algn="ctr">
              <a:buNone/>
              <a:defRPr/>
            </a:lvl4pPr>
            <a:lvl5pPr marL="1825915" indent="0" algn="ctr">
              <a:buNone/>
              <a:defRPr/>
            </a:lvl5pPr>
            <a:lvl6pPr marL="2282391" indent="0" algn="ctr">
              <a:buNone/>
              <a:defRPr/>
            </a:lvl6pPr>
            <a:lvl7pPr marL="2738870" indent="0" algn="ctr">
              <a:buNone/>
              <a:defRPr/>
            </a:lvl7pPr>
            <a:lvl8pPr marL="3195346" indent="0" algn="ctr">
              <a:buNone/>
              <a:defRPr/>
            </a:lvl8pPr>
            <a:lvl9pPr marL="365182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3ED0D9B4-44D8-2F45-BDD5-83D19EEF28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8159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1849064A-5798-9943-9BAC-30871EEBD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552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483" indent="0">
              <a:buNone/>
              <a:defRPr sz="1800"/>
            </a:lvl2pPr>
            <a:lvl3pPr marL="912957" indent="0">
              <a:buNone/>
              <a:defRPr sz="1600"/>
            </a:lvl3pPr>
            <a:lvl4pPr marL="1369436" indent="0">
              <a:buNone/>
              <a:defRPr sz="1400"/>
            </a:lvl4pPr>
            <a:lvl5pPr marL="1825915" indent="0">
              <a:buNone/>
              <a:defRPr sz="1400"/>
            </a:lvl5pPr>
            <a:lvl6pPr marL="2282391" indent="0">
              <a:buNone/>
              <a:defRPr sz="1400"/>
            </a:lvl6pPr>
            <a:lvl7pPr marL="2738870" indent="0">
              <a:buNone/>
              <a:defRPr sz="1400"/>
            </a:lvl7pPr>
            <a:lvl8pPr marL="3195346" indent="0">
              <a:buNone/>
              <a:defRPr sz="1400"/>
            </a:lvl8pPr>
            <a:lvl9pPr marL="365182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6845B7A3-D9C6-4747-A2DC-FED7F6AA97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310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F829250F-2C07-1E49-8972-12738BE6C6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4984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3" indent="0">
              <a:buNone/>
              <a:defRPr sz="2000" b="1"/>
            </a:lvl2pPr>
            <a:lvl3pPr marL="912957" indent="0">
              <a:buNone/>
              <a:defRPr sz="1800" b="1"/>
            </a:lvl3pPr>
            <a:lvl4pPr marL="1369436" indent="0">
              <a:buNone/>
              <a:defRPr sz="1600" b="1"/>
            </a:lvl4pPr>
            <a:lvl5pPr marL="1825915" indent="0">
              <a:buNone/>
              <a:defRPr sz="1600" b="1"/>
            </a:lvl5pPr>
            <a:lvl6pPr marL="2282391" indent="0">
              <a:buNone/>
              <a:defRPr sz="1600" b="1"/>
            </a:lvl6pPr>
            <a:lvl7pPr marL="2738870" indent="0">
              <a:buNone/>
              <a:defRPr sz="1600" b="1"/>
            </a:lvl7pPr>
            <a:lvl8pPr marL="3195346" indent="0">
              <a:buNone/>
              <a:defRPr sz="1600" b="1"/>
            </a:lvl8pPr>
            <a:lvl9pPr marL="36518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3" indent="0">
              <a:buNone/>
              <a:defRPr sz="2000" b="1"/>
            </a:lvl2pPr>
            <a:lvl3pPr marL="912957" indent="0">
              <a:buNone/>
              <a:defRPr sz="1800" b="1"/>
            </a:lvl3pPr>
            <a:lvl4pPr marL="1369436" indent="0">
              <a:buNone/>
              <a:defRPr sz="1600" b="1"/>
            </a:lvl4pPr>
            <a:lvl5pPr marL="1825915" indent="0">
              <a:buNone/>
              <a:defRPr sz="1600" b="1"/>
            </a:lvl5pPr>
            <a:lvl6pPr marL="2282391" indent="0">
              <a:buNone/>
              <a:defRPr sz="1600" b="1"/>
            </a:lvl6pPr>
            <a:lvl7pPr marL="2738870" indent="0">
              <a:buNone/>
              <a:defRPr sz="1600" b="1"/>
            </a:lvl7pPr>
            <a:lvl8pPr marL="3195346" indent="0">
              <a:buNone/>
              <a:defRPr sz="1600" b="1"/>
            </a:lvl8pPr>
            <a:lvl9pPr marL="36518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82D4C3BE-FB11-D14D-AB42-9A568DEF56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552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31573F72-B035-C54E-8DAA-D9BB4CFC02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82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DD40D8FA-89C8-9E43-9453-FAD2E0A46D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8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483" indent="0">
              <a:buNone/>
              <a:defRPr sz="1200"/>
            </a:lvl2pPr>
            <a:lvl3pPr marL="912957" indent="0">
              <a:buNone/>
              <a:defRPr sz="1000"/>
            </a:lvl3pPr>
            <a:lvl4pPr marL="1369436" indent="0">
              <a:buNone/>
              <a:defRPr sz="900"/>
            </a:lvl4pPr>
            <a:lvl5pPr marL="1825915" indent="0">
              <a:buNone/>
              <a:defRPr sz="900"/>
            </a:lvl5pPr>
            <a:lvl6pPr marL="2282391" indent="0">
              <a:buNone/>
              <a:defRPr sz="900"/>
            </a:lvl6pPr>
            <a:lvl7pPr marL="2738870" indent="0">
              <a:buNone/>
              <a:defRPr sz="900"/>
            </a:lvl7pPr>
            <a:lvl8pPr marL="3195346" indent="0">
              <a:buNone/>
              <a:defRPr sz="900"/>
            </a:lvl8pPr>
            <a:lvl9pPr marL="36518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2DDE5C3B-CC26-864D-8546-09892E7DDF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942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483" indent="0">
              <a:buNone/>
              <a:defRPr sz="2800"/>
            </a:lvl2pPr>
            <a:lvl3pPr marL="912957" indent="0">
              <a:buNone/>
              <a:defRPr sz="2400"/>
            </a:lvl3pPr>
            <a:lvl4pPr marL="1369436" indent="0">
              <a:buNone/>
              <a:defRPr sz="2000"/>
            </a:lvl4pPr>
            <a:lvl5pPr marL="1825915" indent="0">
              <a:buNone/>
              <a:defRPr sz="2000"/>
            </a:lvl5pPr>
            <a:lvl6pPr marL="2282391" indent="0">
              <a:buNone/>
              <a:defRPr sz="2000"/>
            </a:lvl6pPr>
            <a:lvl7pPr marL="2738870" indent="0">
              <a:buNone/>
              <a:defRPr sz="2000"/>
            </a:lvl7pPr>
            <a:lvl8pPr marL="3195346" indent="0">
              <a:buNone/>
              <a:defRPr sz="2000"/>
            </a:lvl8pPr>
            <a:lvl9pPr marL="3651827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483" indent="0">
              <a:buNone/>
              <a:defRPr sz="1200"/>
            </a:lvl2pPr>
            <a:lvl3pPr marL="912957" indent="0">
              <a:buNone/>
              <a:defRPr sz="1000"/>
            </a:lvl3pPr>
            <a:lvl4pPr marL="1369436" indent="0">
              <a:buNone/>
              <a:defRPr sz="900"/>
            </a:lvl4pPr>
            <a:lvl5pPr marL="1825915" indent="0">
              <a:buNone/>
              <a:defRPr sz="900"/>
            </a:lvl5pPr>
            <a:lvl6pPr marL="2282391" indent="0">
              <a:buNone/>
              <a:defRPr sz="900"/>
            </a:lvl6pPr>
            <a:lvl7pPr marL="2738870" indent="0">
              <a:buNone/>
              <a:defRPr sz="900"/>
            </a:lvl7pPr>
            <a:lvl8pPr marL="3195346" indent="0">
              <a:buNone/>
              <a:defRPr sz="900"/>
            </a:lvl8pPr>
            <a:lvl9pPr marL="36518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B3E6593C-0CBF-324E-AF9E-C069D22BD2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97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FAF3255C-A69C-1C4B-8F7C-025ABE5E78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682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483">
              <a:defRPr/>
            </a:lvl1pPr>
          </a:lstStyle>
          <a:p>
            <a:pPr>
              <a:defRPr/>
            </a:pPr>
            <a:fld id="{14F9BC0F-DCF3-764A-B3B5-43C0B2172F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83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43031-BE6E-CC41-BAFB-509A846BCD9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915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774634-DDA6-D545-9D20-487AFE23CEA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540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8E8B3-7A73-6849-8F99-BE44E3C5EE3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322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71FE3-5E03-8C4F-B744-69D291ACFF2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1769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A118B-00C7-F745-89B0-31ED7A318BE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894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7491A-55A8-484E-B923-C6016FFBAAD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977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0E3EDB-E147-7C40-B132-E53FF7D31C7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5672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15704-ED4C-0541-A8D5-A3059D7EB60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259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140CB-E2A9-874C-89B5-FC61BDD79ED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607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03B98-AAFD-F242-A9AA-594C99951EF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831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5ED923-2A38-3F45-99CE-522E6A1FF40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024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A67F4-C154-6740-B339-43BD28B843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5827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46EBA-8827-B040-8552-F2F5173002A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727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100D68-0DB4-384B-8E4E-4DE379A814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180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919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1053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591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990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7955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763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3240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744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15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001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133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171" indent="0" algn="ctr">
              <a:buNone/>
              <a:defRPr/>
            </a:lvl2pPr>
            <a:lvl3pPr marL="912330" indent="0" algn="ctr">
              <a:buNone/>
              <a:defRPr/>
            </a:lvl3pPr>
            <a:lvl4pPr marL="1368496" indent="0" algn="ctr">
              <a:buNone/>
              <a:defRPr/>
            </a:lvl4pPr>
            <a:lvl5pPr marL="1824660" indent="0" algn="ctr">
              <a:buNone/>
              <a:defRPr/>
            </a:lvl5pPr>
            <a:lvl6pPr marL="2280824" indent="0" algn="ctr">
              <a:buNone/>
              <a:defRPr/>
            </a:lvl6pPr>
            <a:lvl7pPr marL="2736990" indent="0" algn="ctr">
              <a:buNone/>
              <a:defRPr/>
            </a:lvl7pPr>
            <a:lvl8pPr marL="3193152" indent="0" algn="ctr">
              <a:buNone/>
              <a:defRPr/>
            </a:lvl8pPr>
            <a:lvl9pPr marL="364931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71DA15CD-5EC1-2049-A582-A8E7F29557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468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6DFE5693-9958-1A4C-8978-54DBA360ED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589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171" indent="0">
              <a:buNone/>
              <a:defRPr sz="1800"/>
            </a:lvl2pPr>
            <a:lvl3pPr marL="912330" indent="0">
              <a:buNone/>
              <a:defRPr sz="1600"/>
            </a:lvl3pPr>
            <a:lvl4pPr marL="1368496" indent="0">
              <a:buNone/>
              <a:defRPr sz="1400"/>
            </a:lvl4pPr>
            <a:lvl5pPr marL="1824660" indent="0">
              <a:buNone/>
              <a:defRPr sz="1400"/>
            </a:lvl5pPr>
            <a:lvl6pPr marL="2280824" indent="0">
              <a:buNone/>
              <a:defRPr sz="1400"/>
            </a:lvl6pPr>
            <a:lvl7pPr marL="2736990" indent="0">
              <a:buNone/>
              <a:defRPr sz="1400"/>
            </a:lvl7pPr>
            <a:lvl8pPr marL="3193152" indent="0">
              <a:buNone/>
              <a:defRPr sz="1400"/>
            </a:lvl8pPr>
            <a:lvl9pPr marL="364931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FE1BF6BF-01F0-F54F-9BB4-84001D2519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650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45DF68C0-3BB1-154C-A6B0-092FFFC4B4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9325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71" indent="0">
              <a:buNone/>
              <a:defRPr sz="2000" b="1"/>
            </a:lvl2pPr>
            <a:lvl3pPr marL="912330" indent="0">
              <a:buNone/>
              <a:defRPr sz="1800" b="1"/>
            </a:lvl3pPr>
            <a:lvl4pPr marL="1368496" indent="0">
              <a:buNone/>
              <a:defRPr sz="1600" b="1"/>
            </a:lvl4pPr>
            <a:lvl5pPr marL="1824660" indent="0">
              <a:buNone/>
              <a:defRPr sz="1600" b="1"/>
            </a:lvl5pPr>
            <a:lvl6pPr marL="2280824" indent="0">
              <a:buNone/>
              <a:defRPr sz="1600" b="1"/>
            </a:lvl6pPr>
            <a:lvl7pPr marL="2736990" indent="0">
              <a:buNone/>
              <a:defRPr sz="1600" b="1"/>
            </a:lvl7pPr>
            <a:lvl8pPr marL="3193152" indent="0">
              <a:buNone/>
              <a:defRPr sz="1600" b="1"/>
            </a:lvl8pPr>
            <a:lvl9pPr marL="36493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71" indent="0">
              <a:buNone/>
              <a:defRPr sz="2000" b="1"/>
            </a:lvl2pPr>
            <a:lvl3pPr marL="912330" indent="0">
              <a:buNone/>
              <a:defRPr sz="1800" b="1"/>
            </a:lvl3pPr>
            <a:lvl4pPr marL="1368496" indent="0">
              <a:buNone/>
              <a:defRPr sz="1600" b="1"/>
            </a:lvl4pPr>
            <a:lvl5pPr marL="1824660" indent="0">
              <a:buNone/>
              <a:defRPr sz="1600" b="1"/>
            </a:lvl5pPr>
            <a:lvl6pPr marL="2280824" indent="0">
              <a:buNone/>
              <a:defRPr sz="1600" b="1"/>
            </a:lvl6pPr>
            <a:lvl7pPr marL="2736990" indent="0">
              <a:buNone/>
              <a:defRPr sz="1600" b="1"/>
            </a:lvl7pPr>
            <a:lvl8pPr marL="3193152" indent="0">
              <a:buNone/>
              <a:defRPr sz="1600" b="1"/>
            </a:lvl8pPr>
            <a:lvl9pPr marL="36493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8992E39D-2779-3041-B9D9-64D2365CF1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3398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1AE60936-77B1-8C41-AFA5-9652A903E2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606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B065A807-1BD6-1449-B06B-F80B89FDC9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245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3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3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171" indent="0">
              <a:buNone/>
              <a:defRPr sz="1200"/>
            </a:lvl2pPr>
            <a:lvl3pPr marL="912330" indent="0">
              <a:buNone/>
              <a:defRPr sz="1000"/>
            </a:lvl3pPr>
            <a:lvl4pPr marL="1368496" indent="0">
              <a:buNone/>
              <a:defRPr sz="900"/>
            </a:lvl4pPr>
            <a:lvl5pPr marL="1824660" indent="0">
              <a:buNone/>
              <a:defRPr sz="900"/>
            </a:lvl5pPr>
            <a:lvl6pPr marL="2280824" indent="0">
              <a:buNone/>
              <a:defRPr sz="900"/>
            </a:lvl6pPr>
            <a:lvl7pPr marL="2736990" indent="0">
              <a:buNone/>
              <a:defRPr sz="900"/>
            </a:lvl7pPr>
            <a:lvl8pPr marL="3193152" indent="0">
              <a:buNone/>
              <a:defRPr sz="900"/>
            </a:lvl8pPr>
            <a:lvl9pPr marL="36493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198962A6-6E27-514D-B165-99B130EA58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0623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171" indent="0">
              <a:buNone/>
              <a:defRPr sz="2800"/>
            </a:lvl2pPr>
            <a:lvl3pPr marL="912330" indent="0">
              <a:buNone/>
              <a:defRPr sz="2400"/>
            </a:lvl3pPr>
            <a:lvl4pPr marL="1368496" indent="0">
              <a:buNone/>
              <a:defRPr sz="2000"/>
            </a:lvl4pPr>
            <a:lvl5pPr marL="1824660" indent="0">
              <a:buNone/>
              <a:defRPr sz="2000"/>
            </a:lvl5pPr>
            <a:lvl6pPr marL="2280824" indent="0">
              <a:buNone/>
              <a:defRPr sz="2000"/>
            </a:lvl6pPr>
            <a:lvl7pPr marL="2736990" indent="0">
              <a:buNone/>
              <a:defRPr sz="2000"/>
            </a:lvl7pPr>
            <a:lvl8pPr marL="3193152" indent="0">
              <a:buNone/>
              <a:defRPr sz="2000"/>
            </a:lvl8pPr>
            <a:lvl9pPr marL="3649317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171" indent="0">
              <a:buNone/>
              <a:defRPr sz="1200"/>
            </a:lvl2pPr>
            <a:lvl3pPr marL="912330" indent="0">
              <a:buNone/>
              <a:defRPr sz="1000"/>
            </a:lvl3pPr>
            <a:lvl4pPr marL="1368496" indent="0">
              <a:buNone/>
              <a:defRPr sz="900"/>
            </a:lvl4pPr>
            <a:lvl5pPr marL="1824660" indent="0">
              <a:buNone/>
              <a:defRPr sz="900"/>
            </a:lvl5pPr>
            <a:lvl6pPr marL="2280824" indent="0">
              <a:buNone/>
              <a:defRPr sz="900"/>
            </a:lvl6pPr>
            <a:lvl7pPr marL="2736990" indent="0">
              <a:buNone/>
              <a:defRPr sz="900"/>
            </a:lvl7pPr>
            <a:lvl8pPr marL="3193152" indent="0">
              <a:buNone/>
              <a:defRPr sz="900"/>
            </a:lvl8pPr>
            <a:lvl9pPr marL="36493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0D03D036-3CAD-2248-A47B-F1990274A9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31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7171A80D-0887-7143-8FFC-40708788B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342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2960F74F-E265-D848-B4C6-6E5EFBB707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0590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8F4423B1-35D3-D94D-ADB5-16874F580C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226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AADA173B-383A-3948-AC77-219BC7F2EE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4102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6171" eaLnBrk="1" hangingPunct="1">
              <a:defRPr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6171" eaLnBrk="1" hangingPunct="1">
              <a:defRPr b="0">
                <a:latin typeface="Arial" charset="0"/>
              </a:defRPr>
            </a:lvl1pPr>
          </a:lstStyle>
          <a:p>
            <a:pPr>
              <a:defRPr/>
            </a:pPr>
            <a:fld id="{58374F95-F225-4842-B31B-CDD2C314B5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86653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3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9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76E011-19D4-2347-81AA-E502AD372C0A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BDA7D7F-92F1-054C-A609-4C333BA778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682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1C987D7-0F89-2144-A4B7-86C6C0E15EAF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C4505E3-13D6-CB42-9E02-E1222871EF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82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3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4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6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08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69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3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93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C9B3806-A0D4-DD4A-9AED-6A3F15D14BAD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BA8B04-F687-9D4C-B856-0FB96D5B8D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9015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AEAA89E-9560-F649-826B-9777AAB71C0D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00E46EF-4947-F34A-A8B8-D005798146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779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71" indent="0">
              <a:buNone/>
              <a:defRPr sz="2000" b="1"/>
            </a:lvl2pPr>
            <a:lvl3pPr marL="912330" indent="0">
              <a:buNone/>
              <a:defRPr sz="1800" b="1"/>
            </a:lvl3pPr>
            <a:lvl4pPr marL="1368496" indent="0">
              <a:buNone/>
              <a:defRPr sz="1600" b="1"/>
            </a:lvl4pPr>
            <a:lvl5pPr marL="1824660" indent="0">
              <a:buNone/>
              <a:defRPr sz="1600" b="1"/>
            </a:lvl5pPr>
            <a:lvl6pPr marL="2280824" indent="0">
              <a:buNone/>
              <a:defRPr sz="1600" b="1"/>
            </a:lvl6pPr>
            <a:lvl7pPr marL="2736990" indent="0">
              <a:buNone/>
              <a:defRPr sz="1600" b="1"/>
            </a:lvl7pPr>
            <a:lvl8pPr marL="3193152" indent="0">
              <a:buNone/>
              <a:defRPr sz="1600" b="1"/>
            </a:lvl8pPr>
            <a:lvl9pPr marL="36493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171" indent="0">
              <a:buNone/>
              <a:defRPr sz="2000" b="1"/>
            </a:lvl2pPr>
            <a:lvl3pPr marL="912330" indent="0">
              <a:buNone/>
              <a:defRPr sz="1800" b="1"/>
            </a:lvl3pPr>
            <a:lvl4pPr marL="1368496" indent="0">
              <a:buNone/>
              <a:defRPr sz="1600" b="1"/>
            </a:lvl4pPr>
            <a:lvl5pPr marL="1824660" indent="0">
              <a:buNone/>
              <a:defRPr sz="1600" b="1"/>
            </a:lvl5pPr>
            <a:lvl6pPr marL="2280824" indent="0">
              <a:buNone/>
              <a:defRPr sz="1600" b="1"/>
            </a:lvl6pPr>
            <a:lvl7pPr marL="2736990" indent="0">
              <a:buNone/>
              <a:defRPr sz="1600" b="1"/>
            </a:lvl7pPr>
            <a:lvl8pPr marL="3193152" indent="0">
              <a:buNone/>
              <a:defRPr sz="1600" b="1"/>
            </a:lvl8pPr>
            <a:lvl9pPr marL="36493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2E15AFE-B760-A743-B193-A3C741FD49CB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326D2DA-D16C-2C4B-8E8B-B062CF9FEA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636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31DE62-66D6-A64D-B6E6-04B99A5D484F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5D1EDE2-743B-6140-AFEF-298A0357EC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0747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9E025C1-2FF2-7F43-A67A-A327F1D9E187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E471B10-EAA3-D040-9A15-BD4AAB768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904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3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3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171" indent="0">
              <a:buNone/>
              <a:defRPr sz="1200"/>
            </a:lvl2pPr>
            <a:lvl3pPr marL="912330" indent="0">
              <a:buNone/>
              <a:defRPr sz="1000"/>
            </a:lvl3pPr>
            <a:lvl4pPr marL="1368496" indent="0">
              <a:buNone/>
              <a:defRPr sz="900"/>
            </a:lvl4pPr>
            <a:lvl5pPr marL="1824660" indent="0">
              <a:buNone/>
              <a:defRPr sz="900"/>
            </a:lvl5pPr>
            <a:lvl6pPr marL="2280824" indent="0">
              <a:buNone/>
              <a:defRPr sz="900"/>
            </a:lvl6pPr>
            <a:lvl7pPr marL="2736990" indent="0">
              <a:buNone/>
              <a:defRPr sz="900"/>
            </a:lvl7pPr>
            <a:lvl8pPr marL="3193152" indent="0">
              <a:buNone/>
              <a:defRPr sz="900"/>
            </a:lvl8pPr>
            <a:lvl9pPr marL="36493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86F445E-5C91-1749-AEFC-882BF64000DD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6AD1977-1D2C-1941-ACC9-4BD102CFA4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186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171" indent="0">
              <a:buNone/>
              <a:defRPr sz="2800"/>
            </a:lvl2pPr>
            <a:lvl3pPr marL="912330" indent="0">
              <a:buNone/>
              <a:defRPr sz="2400"/>
            </a:lvl3pPr>
            <a:lvl4pPr marL="1368496" indent="0">
              <a:buNone/>
              <a:defRPr sz="2000"/>
            </a:lvl4pPr>
            <a:lvl5pPr marL="1824660" indent="0">
              <a:buNone/>
              <a:defRPr sz="2000"/>
            </a:lvl5pPr>
            <a:lvl6pPr marL="2280824" indent="0">
              <a:buNone/>
              <a:defRPr sz="2000"/>
            </a:lvl6pPr>
            <a:lvl7pPr marL="2736990" indent="0">
              <a:buNone/>
              <a:defRPr sz="2000"/>
            </a:lvl7pPr>
            <a:lvl8pPr marL="3193152" indent="0">
              <a:buNone/>
              <a:defRPr sz="2000"/>
            </a:lvl8pPr>
            <a:lvl9pPr marL="3649317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171" indent="0">
              <a:buNone/>
              <a:defRPr sz="1200"/>
            </a:lvl2pPr>
            <a:lvl3pPr marL="912330" indent="0">
              <a:buNone/>
              <a:defRPr sz="1000"/>
            </a:lvl3pPr>
            <a:lvl4pPr marL="1368496" indent="0">
              <a:buNone/>
              <a:defRPr sz="900"/>
            </a:lvl4pPr>
            <a:lvl5pPr marL="1824660" indent="0">
              <a:buNone/>
              <a:defRPr sz="900"/>
            </a:lvl5pPr>
            <a:lvl6pPr marL="2280824" indent="0">
              <a:buNone/>
              <a:defRPr sz="900"/>
            </a:lvl6pPr>
            <a:lvl7pPr marL="2736990" indent="0">
              <a:buNone/>
              <a:defRPr sz="900"/>
            </a:lvl7pPr>
            <a:lvl8pPr marL="3193152" indent="0">
              <a:buNone/>
              <a:defRPr sz="900"/>
            </a:lvl8pPr>
            <a:lvl9pPr marL="36493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D78528B-D214-204E-AE09-1C84CCF5BF72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3CE596-F1A2-E443-A29E-D2BF07525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9139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A4F2EC-EFE2-6E48-8312-80E95BD75150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9159D30-CC31-DA48-8079-3333DEF4C0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6440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041C777-4F61-4940-9A6D-9A744A7692F1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2330"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C92199D-EFFB-E04B-B237-3462F98CCD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5596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710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0867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499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656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9522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485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394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150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4409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497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1106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4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0392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34339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68"/>
            <a:ext cx="6447501" cy="1826581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7293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329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737246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737246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6630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748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7120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514925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465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11267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10016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ea typeface="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ea typeface="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52584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791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ea typeface="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ea typeface="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94452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148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9676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609600"/>
            <a:ext cx="978557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609600"/>
            <a:ext cx="5295113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>
                <a:solidFill>
                  <a:srgbClr val="90C226"/>
                </a:solidFill>
              </a:rPr>
              <a:pPr/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609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5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1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3500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0404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48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9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4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23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8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53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18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4836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7527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3" indent="0">
              <a:buNone/>
              <a:defRPr sz="2000" b="1"/>
            </a:lvl2pPr>
            <a:lvl3pPr marL="912957" indent="0">
              <a:buNone/>
              <a:defRPr sz="1800" b="1"/>
            </a:lvl3pPr>
            <a:lvl4pPr marL="1369436" indent="0">
              <a:buNone/>
              <a:defRPr sz="1600" b="1"/>
            </a:lvl4pPr>
            <a:lvl5pPr marL="1825915" indent="0">
              <a:buNone/>
              <a:defRPr sz="1600" b="1"/>
            </a:lvl5pPr>
            <a:lvl6pPr marL="2282391" indent="0">
              <a:buNone/>
              <a:defRPr sz="1600" b="1"/>
            </a:lvl6pPr>
            <a:lvl7pPr marL="2738870" indent="0">
              <a:buNone/>
              <a:defRPr sz="1600" b="1"/>
            </a:lvl7pPr>
            <a:lvl8pPr marL="3195346" indent="0">
              <a:buNone/>
              <a:defRPr sz="1600" b="1"/>
            </a:lvl8pPr>
            <a:lvl9pPr marL="36518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483" indent="0">
              <a:buNone/>
              <a:defRPr sz="2000" b="1"/>
            </a:lvl2pPr>
            <a:lvl3pPr marL="912957" indent="0">
              <a:buNone/>
              <a:defRPr sz="1800" b="1"/>
            </a:lvl3pPr>
            <a:lvl4pPr marL="1369436" indent="0">
              <a:buNone/>
              <a:defRPr sz="1600" b="1"/>
            </a:lvl4pPr>
            <a:lvl5pPr marL="1825915" indent="0">
              <a:buNone/>
              <a:defRPr sz="1600" b="1"/>
            </a:lvl5pPr>
            <a:lvl6pPr marL="2282391" indent="0">
              <a:buNone/>
              <a:defRPr sz="1600" b="1"/>
            </a:lvl6pPr>
            <a:lvl7pPr marL="2738870" indent="0">
              <a:buNone/>
              <a:defRPr sz="1600" b="1"/>
            </a:lvl7pPr>
            <a:lvl8pPr marL="3195346" indent="0">
              <a:buNone/>
              <a:defRPr sz="1600" b="1"/>
            </a:lvl8pPr>
            <a:lvl9pPr marL="36518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88577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12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6537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2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23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483" indent="0">
              <a:buNone/>
              <a:defRPr sz="1200"/>
            </a:lvl2pPr>
            <a:lvl3pPr marL="912957" indent="0">
              <a:buNone/>
              <a:defRPr sz="1000"/>
            </a:lvl3pPr>
            <a:lvl4pPr marL="1369436" indent="0">
              <a:buNone/>
              <a:defRPr sz="900"/>
            </a:lvl4pPr>
            <a:lvl5pPr marL="1825915" indent="0">
              <a:buNone/>
              <a:defRPr sz="900"/>
            </a:lvl5pPr>
            <a:lvl6pPr marL="2282391" indent="0">
              <a:buNone/>
              <a:defRPr sz="900"/>
            </a:lvl6pPr>
            <a:lvl7pPr marL="2738870" indent="0">
              <a:buNone/>
              <a:defRPr sz="900"/>
            </a:lvl7pPr>
            <a:lvl8pPr marL="3195346" indent="0">
              <a:buNone/>
              <a:defRPr sz="900"/>
            </a:lvl8pPr>
            <a:lvl9pPr marL="36518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87670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483" indent="0">
              <a:buNone/>
              <a:defRPr sz="2800"/>
            </a:lvl2pPr>
            <a:lvl3pPr marL="912957" indent="0">
              <a:buNone/>
              <a:defRPr sz="2400"/>
            </a:lvl3pPr>
            <a:lvl4pPr marL="1369436" indent="0">
              <a:buNone/>
              <a:defRPr sz="2000"/>
            </a:lvl4pPr>
            <a:lvl5pPr marL="1825915" indent="0">
              <a:buNone/>
              <a:defRPr sz="2000"/>
            </a:lvl5pPr>
            <a:lvl6pPr marL="2282391" indent="0">
              <a:buNone/>
              <a:defRPr sz="2000"/>
            </a:lvl6pPr>
            <a:lvl7pPr marL="2738870" indent="0">
              <a:buNone/>
              <a:defRPr sz="2000"/>
            </a:lvl7pPr>
            <a:lvl8pPr marL="3195346" indent="0">
              <a:buNone/>
              <a:defRPr sz="2000"/>
            </a:lvl8pPr>
            <a:lvl9pPr marL="365182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483" indent="0">
              <a:buNone/>
              <a:defRPr sz="1200"/>
            </a:lvl2pPr>
            <a:lvl3pPr marL="912957" indent="0">
              <a:buNone/>
              <a:defRPr sz="1000"/>
            </a:lvl3pPr>
            <a:lvl4pPr marL="1369436" indent="0">
              <a:buNone/>
              <a:defRPr sz="900"/>
            </a:lvl4pPr>
            <a:lvl5pPr marL="1825915" indent="0">
              <a:buNone/>
              <a:defRPr sz="900"/>
            </a:lvl5pPr>
            <a:lvl6pPr marL="2282391" indent="0">
              <a:buNone/>
              <a:defRPr sz="900"/>
            </a:lvl6pPr>
            <a:lvl7pPr marL="2738870" indent="0">
              <a:buNone/>
              <a:defRPr sz="900"/>
            </a:lvl7pPr>
            <a:lvl8pPr marL="3195346" indent="0">
              <a:buNone/>
              <a:defRPr sz="900"/>
            </a:lvl8pPr>
            <a:lvl9pPr marL="36518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5319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9542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00555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4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9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3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18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2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2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2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3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30909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0004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7"/>
            <a:ext cx="77724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546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091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37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183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2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27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21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367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961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50735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4"/>
            <a:ext cx="404018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609" indent="0">
              <a:buNone/>
              <a:defRPr sz="1900" b="1"/>
            </a:lvl2pPr>
            <a:lvl3pPr marL="909192" indent="0">
              <a:buNone/>
              <a:defRPr sz="1800" b="1"/>
            </a:lvl3pPr>
            <a:lvl4pPr marL="1363785" indent="0">
              <a:buNone/>
              <a:defRPr sz="1600" b="1"/>
            </a:lvl4pPr>
            <a:lvl5pPr marL="1818376" indent="0">
              <a:buNone/>
              <a:defRPr sz="1600" b="1"/>
            </a:lvl5pPr>
            <a:lvl6pPr marL="2272984" indent="0">
              <a:buNone/>
              <a:defRPr sz="1600" b="1"/>
            </a:lvl6pPr>
            <a:lvl7pPr marL="2727573" indent="0">
              <a:buNone/>
              <a:defRPr sz="1600" b="1"/>
            </a:lvl7pPr>
            <a:lvl8pPr marL="3182159" indent="0">
              <a:buNone/>
              <a:defRPr sz="1600" b="1"/>
            </a:lvl8pPr>
            <a:lvl9pPr marL="36367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76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4609" indent="0">
              <a:buNone/>
              <a:defRPr sz="1900" b="1"/>
            </a:lvl2pPr>
            <a:lvl3pPr marL="909192" indent="0">
              <a:buNone/>
              <a:defRPr sz="1800" b="1"/>
            </a:lvl3pPr>
            <a:lvl4pPr marL="1363785" indent="0">
              <a:buNone/>
              <a:defRPr sz="1600" b="1"/>
            </a:lvl4pPr>
            <a:lvl5pPr marL="1818376" indent="0">
              <a:buNone/>
              <a:defRPr sz="1600" b="1"/>
            </a:lvl5pPr>
            <a:lvl6pPr marL="2272984" indent="0">
              <a:buNone/>
              <a:defRPr sz="1600" b="1"/>
            </a:lvl6pPr>
            <a:lvl7pPr marL="2727573" indent="0">
              <a:buNone/>
              <a:defRPr sz="1600" b="1"/>
            </a:lvl7pPr>
            <a:lvl8pPr marL="3182159" indent="0">
              <a:buNone/>
              <a:defRPr sz="1600" b="1"/>
            </a:lvl8pPr>
            <a:lvl9pPr marL="36367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2711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45436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11848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82" y="273050"/>
            <a:ext cx="3008313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8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4609" indent="0">
              <a:buNone/>
              <a:defRPr sz="1200"/>
            </a:lvl2pPr>
            <a:lvl3pPr marL="909192" indent="0">
              <a:buNone/>
              <a:defRPr sz="1100"/>
            </a:lvl3pPr>
            <a:lvl4pPr marL="1363785" indent="0">
              <a:buNone/>
              <a:defRPr sz="1000"/>
            </a:lvl4pPr>
            <a:lvl5pPr marL="1818376" indent="0">
              <a:buNone/>
              <a:defRPr sz="1000"/>
            </a:lvl5pPr>
            <a:lvl6pPr marL="2272984" indent="0">
              <a:buNone/>
              <a:defRPr sz="1000"/>
            </a:lvl6pPr>
            <a:lvl7pPr marL="2727573" indent="0">
              <a:buNone/>
              <a:defRPr sz="1000"/>
            </a:lvl7pPr>
            <a:lvl8pPr marL="3182159" indent="0">
              <a:buNone/>
              <a:defRPr sz="1000"/>
            </a:lvl8pPr>
            <a:lvl9pPr marL="363675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5516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4609" indent="0">
              <a:buNone/>
              <a:defRPr sz="2800"/>
            </a:lvl2pPr>
            <a:lvl3pPr marL="909192" indent="0">
              <a:buNone/>
              <a:defRPr sz="2400"/>
            </a:lvl3pPr>
            <a:lvl4pPr marL="1363785" indent="0">
              <a:buNone/>
              <a:defRPr sz="1900"/>
            </a:lvl4pPr>
            <a:lvl5pPr marL="1818376" indent="0">
              <a:buNone/>
              <a:defRPr sz="1900"/>
            </a:lvl5pPr>
            <a:lvl6pPr marL="2272984" indent="0">
              <a:buNone/>
              <a:defRPr sz="1900"/>
            </a:lvl6pPr>
            <a:lvl7pPr marL="2727573" indent="0">
              <a:buNone/>
              <a:defRPr sz="1900"/>
            </a:lvl7pPr>
            <a:lvl8pPr marL="3182159" indent="0">
              <a:buNone/>
              <a:defRPr sz="1900"/>
            </a:lvl8pPr>
            <a:lvl9pPr marL="3636751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4609" indent="0">
              <a:buNone/>
              <a:defRPr sz="1200"/>
            </a:lvl2pPr>
            <a:lvl3pPr marL="909192" indent="0">
              <a:buNone/>
              <a:defRPr sz="1100"/>
            </a:lvl3pPr>
            <a:lvl4pPr marL="1363785" indent="0">
              <a:buNone/>
              <a:defRPr sz="1000"/>
            </a:lvl4pPr>
            <a:lvl5pPr marL="1818376" indent="0">
              <a:buNone/>
              <a:defRPr sz="1000"/>
            </a:lvl5pPr>
            <a:lvl6pPr marL="2272984" indent="0">
              <a:buNone/>
              <a:defRPr sz="1000"/>
            </a:lvl6pPr>
            <a:lvl7pPr marL="2727573" indent="0">
              <a:buNone/>
              <a:defRPr sz="1000"/>
            </a:lvl7pPr>
            <a:lvl8pPr marL="3182159" indent="0">
              <a:buNone/>
              <a:defRPr sz="1000"/>
            </a:lvl8pPr>
            <a:lvl9pPr marL="363675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5877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449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10/9/26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2701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4669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6492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3208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161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5106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031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0545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4946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841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7193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9282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260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5743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5459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2446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535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0402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843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3395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7928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0033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1353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4107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358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05162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1121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5107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58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6130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5600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2453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83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19878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6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5019" indent="0" algn="ctr">
              <a:buNone/>
              <a:defRPr/>
            </a:lvl2pPr>
            <a:lvl3pPr marL="910016" indent="0" algn="ctr">
              <a:buNone/>
              <a:defRPr/>
            </a:lvl3pPr>
            <a:lvl4pPr marL="1365023" indent="0" algn="ctr">
              <a:buNone/>
              <a:defRPr/>
            </a:lvl4pPr>
            <a:lvl5pPr marL="1820025" indent="0" algn="ctr">
              <a:buNone/>
              <a:defRPr/>
            </a:lvl5pPr>
            <a:lvl6pPr marL="2275039" indent="0" algn="ctr">
              <a:buNone/>
              <a:defRPr/>
            </a:lvl6pPr>
            <a:lvl7pPr marL="2730042" indent="0" algn="ctr">
              <a:buNone/>
              <a:defRPr/>
            </a:lvl7pPr>
            <a:lvl8pPr marL="3185047" indent="0" algn="ctr">
              <a:buNone/>
              <a:defRPr/>
            </a:lvl8pPr>
            <a:lvl9pPr marL="364004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5B1A218E-7974-DC4A-9FCE-91FF89639C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5283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2312C4A6-ECF0-B947-9C4E-3CFDD4D33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3081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019" indent="0">
              <a:buNone/>
              <a:defRPr sz="1800"/>
            </a:lvl2pPr>
            <a:lvl3pPr marL="910016" indent="0">
              <a:buNone/>
              <a:defRPr sz="1600"/>
            </a:lvl3pPr>
            <a:lvl4pPr marL="1365023" indent="0">
              <a:buNone/>
              <a:defRPr sz="1400"/>
            </a:lvl4pPr>
            <a:lvl5pPr marL="1820025" indent="0">
              <a:buNone/>
              <a:defRPr sz="1400"/>
            </a:lvl5pPr>
            <a:lvl6pPr marL="2275039" indent="0">
              <a:buNone/>
              <a:defRPr sz="1400"/>
            </a:lvl6pPr>
            <a:lvl7pPr marL="2730042" indent="0">
              <a:buNone/>
              <a:defRPr sz="1400"/>
            </a:lvl7pPr>
            <a:lvl8pPr marL="3185047" indent="0">
              <a:buNone/>
              <a:defRPr sz="1400"/>
            </a:lvl8pPr>
            <a:lvl9pPr marL="36400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B4E91D9B-3F55-1D49-B4F0-60B73DB25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15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F4DBC5B8-793A-6B41-A8B9-97574F33F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151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019" indent="0">
              <a:buNone/>
              <a:defRPr sz="2000" b="1"/>
            </a:lvl2pPr>
            <a:lvl3pPr marL="910016" indent="0">
              <a:buNone/>
              <a:defRPr sz="1800" b="1"/>
            </a:lvl3pPr>
            <a:lvl4pPr marL="1365023" indent="0">
              <a:buNone/>
              <a:defRPr sz="1600" b="1"/>
            </a:lvl4pPr>
            <a:lvl5pPr marL="1820025" indent="0">
              <a:buNone/>
              <a:defRPr sz="1600" b="1"/>
            </a:lvl5pPr>
            <a:lvl6pPr marL="2275039" indent="0">
              <a:buNone/>
              <a:defRPr sz="1600" b="1"/>
            </a:lvl6pPr>
            <a:lvl7pPr marL="2730042" indent="0">
              <a:buNone/>
              <a:defRPr sz="1600" b="1"/>
            </a:lvl7pPr>
            <a:lvl8pPr marL="3185047" indent="0">
              <a:buNone/>
              <a:defRPr sz="1600" b="1"/>
            </a:lvl8pPr>
            <a:lvl9pPr marL="36400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019" indent="0">
              <a:buNone/>
              <a:defRPr sz="2000" b="1"/>
            </a:lvl2pPr>
            <a:lvl3pPr marL="910016" indent="0">
              <a:buNone/>
              <a:defRPr sz="1800" b="1"/>
            </a:lvl3pPr>
            <a:lvl4pPr marL="1365023" indent="0">
              <a:buNone/>
              <a:defRPr sz="1600" b="1"/>
            </a:lvl4pPr>
            <a:lvl5pPr marL="1820025" indent="0">
              <a:buNone/>
              <a:defRPr sz="1600" b="1"/>
            </a:lvl5pPr>
            <a:lvl6pPr marL="2275039" indent="0">
              <a:buNone/>
              <a:defRPr sz="1600" b="1"/>
            </a:lvl6pPr>
            <a:lvl7pPr marL="2730042" indent="0">
              <a:buNone/>
              <a:defRPr sz="1600" b="1"/>
            </a:lvl7pPr>
            <a:lvl8pPr marL="3185047" indent="0">
              <a:buNone/>
              <a:defRPr sz="1600" b="1"/>
            </a:lvl8pPr>
            <a:lvl9pPr marL="36400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540CB389-D330-7342-AD31-1C371EA8D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4099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D76A214E-41BF-E045-92C6-D133DDFF9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8202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5E6433CA-C2BC-D049-9800-B8C283D0C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4905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7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7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019" indent="0">
              <a:buNone/>
              <a:defRPr sz="1200"/>
            </a:lvl2pPr>
            <a:lvl3pPr marL="910016" indent="0">
              <a:buNone/>
              <a:defRPr sz="1000"/>
            </a:lvl3pPr>
            <a:lvl4pPr marL="1365023" indent="0">
              <a:buNone/>
              <a:defRPr sz="900"/>
            </a:lvl4pPr>
            <a:lvl5pPr marL="1820025" indent="0">
              <a:buNone/>
              <a:defRPr sz="900"/>
            </a:lvl5pPr>
            <a:lvl6pPr marL="2275039" indent="0">
              <a:buNone/>
              <a:defRPr sz="900"/>
            </a:lvl6pPr>
            <a:lvl7pPr marL="2730042" indent="0">
              <a:buNone/>
              <a:defRPr sz="900"/>
            </a:lvl7pPr>
            <a:lvl8pPr marL="3185047" indent="0">
              <a:buNone/>
              <a:defRPr sz="900"/>
            </a:lvl8pPr>
            <a:lvl9pPr marL="36400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DD56DB74-17E7-D34E-A845-A233C1DB3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9829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019" indent="0">
              <a:buNone/>
              <a:defRPr sz="2800"/>
            </a:lvl2pPr>
            <a:lvl3pPr marL="910016" indent="0">
              <a:buNone/>
              <a:defRPr sz="2400"/>
            </a:lvl3pPr>
            <a:lvl4pPr marL="1365023" indent="0">
              <a:buNone/>
              <a:defRPr sz="2000"/>
            </a:lvl4pPr>
            <a:lvl5pPr marL="1820025" indent="0">
              <a:buNone/>
              <a:defRPr sz="2000"/>
            </a:lvl5pPr>
            <a:lvl6pPr marL="2275039" indent="0">
              <a:buNone/>
              <a:defRPr sz="2000"/>
            </a:lvl6pPr>
            <a:lvl7pPr marL="2730042" indent="0">
              <a:buNone/>
              <a:defRPr sz="2000"/>
            </a:lvl7pPr>
            <a:lvl8pPr marL="3185047" indent="0">
              <a:buNone/>
              <a:defRPr sz="2000"/>
            </a:lvl8pPr>
            <a:lvl9pPr marL="364004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019" indent="0">
              <a:buNone/>
              <a:defRPr sz="1200"/>
            </a:lvl2pPr>
            <a:lvl3pPr marL="910016" indent="0">
              <a:buNone/>
              <a:defRPr sz="1000"/>
            </a:lvl3pPr>
            <a:lvl4pPr marL="1365023" indent="0">
              <a:buNone/>
              <a:defRPr sz="900"/>
            </a:lvl4pPr>
            <a:lvl5pPr marL="1820025" indent="0">
              <a:buNone/>
              <a:defRPr sz="900"/>
            </a:lvl5pPr>
            <a:lvl6pPr marL="2275039" indent="0">
              <a:buNone/>
              <a:defRPr sz="900"/>
            </a:lvl6pPr>
            <a:lvl7pPr marL="2730042" indent="0">
              <a:buNone/>
              <a:defRPr sz="900"/>
            </a:lvl7pPr>
            <a:lvl8pPr marL="3185047" indent="0">
              <a:buNone/>
              <a:defRPr sz="900"/>
            </a:lvl8pPr>
            <a:lvl9pPr marL="36400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6CCA7D5F-6908-D547-8C19-DCA7D9E4F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9738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079777D0-146D-8440-AC7F-988130DD3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3725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5019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5019" eaLnBrk="0" hangingPunct="0">
              <a:defRPr b="1">
                <a:latin typeface="Verdana" charset="0"/>
              </a:defRPr>
            </a:lvl1pPr>
          </a:lstStyle>
          <a:p>
            <a:pPr>
              <a:defRPr/>
            </a:pPr>
            <a:fld id="{CA65C478-CC2D-714A-94D3-6749ECEDC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2640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AF965-02AE-D747-98A9-D512841C1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0141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F6CCA-F08D-5049-84D2-0CB74A21A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2820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F360D-173E-F840-A695-CE9F4404D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1651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B83E0-C0E1-1041-B8D2-A9D2E81E2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013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808D5-0100-D343-8557-CE0EB918C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6465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89B6D-7FEA-794F-9CD3-7DDCABB1F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2667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14818-8B92-154E-A6F4-13B0CF2F8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0865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5FCE4-8C03-3D49-97BE-7ECB940AE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7382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E16D8-2F3B-8D40-A3CA-29FAA9357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4044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EC87E-A892-7143-B505-228763BEB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5249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4204D-0C74-6343-8DFE-E003405F2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3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0383F-1BC6-BB4D-BEF5-C183166629E6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F10F9-A674-984A-BE6F-36DB7D3B90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7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1DCB0AE-FA34-DB48-9D9C-84B7E2555C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2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0A87DB-A3C6-674A-928A-7190372BA41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437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95" tIns="45650" rIns="91295" bIns="456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95" tIns="45650" rIns="91295" bIns="456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5" tIns="45650" rIns="91295" bIns="45650" numCol="1" anchor="t" anchorCtr="0" compatLnSpc="1">
            <a:prstTxWarp prst="textNoShape">
              <a:avLst/>
            </a:prstTxWarp>
          </a:bodyPr>
          <a:lstStyle>
            <a:lvl1pPr defTabSz="912957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6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5" tIns="45650" rIns="91295" bIns="45650" numCol="1" anchor="t" anchorCtr="0" compatLnSpc="1">
            <a:prstTxWarp prst="textNoShape">
              <a:avLst/>
            </a:prstTxWarp>
          </a:bodyPr>
          <a:lstStyle>
            <a:lvl1pPr algn="ctr" defTabSz="912957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5" tIns="45650" rIns="91295" bIns="45650" numCol="1" anchor="t" anchorCtr="0" compatLnSpc="1">
            <a:prstTxWarp prst="textNoShape">
              <a:avLst/>
            </a:prstTxWarp>
          </a:bodyPr>
          <a:lstStyle>
            <a:lvl1pPr algn="r" defTabSz="912957" eaLnBrk="1" hangingPunct="1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E2C65C-00F5-EB4B-92C7-5E19349F6A12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8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648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295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943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591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367" indent="-342367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777" indent="-2853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1198" indent="-22824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597673" indent="-22824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4154" indent="-22824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0632" indent="-22824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67109" indent="-22824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3580" indent="-22824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0076" indent="-22824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83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57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36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915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91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70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46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27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ABEE349B-9B3A-C54E-AFF5-2602DB12E7D2}" type="slidenum">
              <a:rPr lang="en-US" alt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 alt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86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18A2C-72FD-2447-A183-F31160BD6650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FD736-115D-3940-B8E7-0666BB860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56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1" tIns="45619" rIns="91231" bIns="456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1" tIns="45619" rIns="91231" bIns="456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1" tIns="45619" rIns="91231" bIns="45619" numCol="1" anchor="t" anchorCtr="0" compatLnSpc="1">
            <a:prstTxWarp prst="textNoShape">
              <a:avLst/>
            </a:prstTxWarp>
          </a:bodyPr>
          <a:lstStyle>
            <a:lvl1pPr defTabSz="912330" eaLnBrk="0" hangingPunct="0">
              <a:defRPr sz="1400" b="1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6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1" tIns="45619" rIns="91231" bIns="45619" numCol="1" anchor="t" anchorCtr="0" compatLnSpc="1">
            <a:prstTxWarp prst="textNoShape">
              <a:avLst/>
            </a:prstTxWarp>
          </a:bodyPr>
          <a:lstStyle>
            <a:lvl1pPr algn="ctr" defTabSz="912330" eaLnBrk="0" hangingPunct="0">
              <a:defRPr sz="1400" b="1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1" tIns="45619" rIns="91231" bIns="45619" numCol="1" anchor="t" anchorCtr="0" compatLnSpc="1">
            <a:prstTxWarp prst="textNoShape">
              <a:avLst/>
            </a:prstTxWarp>
          </a:bodyPr>
          <a:lstStyle>
            <a:lvl1pPr algn="r" defTabSz="912330" eaLnBrk="0" hangingPunct="0">
              <a:defRPr sz="1400" b="1">
                <a:solidFill>
                  <a:srgbClr val="000000"/>
                </a:solidFill>
                <a:latin typeface="Verdana" charset="0"/>
              </a:defRPr>
            </a:lvl1pPr>
          </a:lstStyle>
          <a:p>
            <a:pPr>
              <a:defRPr/>
            </a:pPr>
            <a:fld id="{0406CBCC-DAC7-534F-B1D5-700130A4C9EE}" type="slidenum">
              <a:rPr lang="en-US">
                <a:ea typeface="ＭＳ Ｐゴシック" charset="0"/>
                <a:cs typeface="ＭＳ Ｐゴシック" charset="0"/>
              </a:rPr>
              <a:pPr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3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617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23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84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466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136" indent="-342136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267" indent="-28510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0415" indent="-228096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596575" indent="-228096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2744" indent="-228096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08909" indent="-22809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65071" indent="-22809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1230" indent="-22809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77414" indent="-228096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71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30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496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660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824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990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152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317" algn="l" defTabSz="9123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1" tIns="45619" rIns="91231" bIns="456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461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31" tIns="45619" rIns="91231" bIns="456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231" tIns="45619" rIns="91231" bIns="45619" rtlCol="0" anchor="ctr"/>
          <a:lstStyle>
            <a:lvl1pPr algn="l" defTabSz="456171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8D10548F-909A-5B44-B674-BA1CEAEC3016}" type="datetimeFigureOut">
              <a:rPr lang="en-US"/>
              <a:pPr>
                <a:defRPr/>
              </a:pPr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3"/>
            <a:ext cx="2895600" cy="365125"/>
          </a:xfrm>
          <a:prstGeom prst="rect">
            <a:avLst/>
          </a:prstGeom>
        </p:spPr>
        <p:txBody>
          <a:bodyPr vert="horz" lIns="91231" tIns="45619" rIns="91231" bIns="45619" rtlCol="0" anchor="ctr"/>
          <a:lstStyle>
            <a:lvl1pPr algn="ctr" defTabSz="456171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231" tIns="45619" rIns="91231" bIns="45619" rtlCol="0" anchor="ctr"/>
          <a:lstStyle>
            <a:lvl1pPr algn="r" defTabSz="456171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BFCC63A5-9B65-EF4D-9C10-C118E2FFDB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8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ctr" defTabSz="456171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617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617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617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6171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171" algn="ctr" defTabSz="45617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2330" algn="ctr" defTabSz="45617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68496" algn="ctr" defTabSz="45617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4660" algn="ctr" defTabSz="456171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136" indent="-342136" algn="l" defTabSz="456171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1267" indent="-285104" algn="l" defTabSz="456171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0415" indent="-228096" algn="l" defTabSz="456171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6575" indent="-228096" algn="l" defTabSz="456171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2744" indent="-228096" algn="l" defTabSz="456171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08909" indent="-228096" algn="l" defTabSz="456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071" indent="-228096" algn="l" defTabSz="456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230" indent="-228096" algn="l" defTabSz="456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414" indent="-228096" algn="l" defTabSz="456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171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30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496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660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824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990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152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317" algn="l" defTabSz="456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6FAAA-78A2-8E44-8D4D-5E2C1B6B6284}" type="datetimeFigureOut">
              <a:rPr lang="en-US" smtClean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ADA9A-000B-6543-B186-7F645391CC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0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63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Trebuchet MS" panose="020B0603020202020204"/>
                <a:ea typeface="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10/9/26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 panose="020B0603020202020204"/>
              <a:ea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63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 panose="020B0603020202020204"/>
              <a:ea typeface="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6041363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D57F1E4F-1CFF-5643-939E-217C01CDF565}" type="slidenum">
              <a:rPr lang="en-US" smtClean="0">
                <a:solidFill>
                  <a:srgbClr val="90C226"/>
                </a:solidFill>
                <a:latin typeface="Trebuchet MS" panose="020B0603020202020204"/>
                <a:ea typeface="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90C226"/>
              </a:solidFill>
              <a:latin typeface="Trebuchet MS" panose="020B0603020202020204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5572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295" tIns="45650" rIns="91295" bIns="4565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295" tIns="45650" rIns="91295" bIns="4565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295" tIns="45650" rIns="91295" bIns="4565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957" fontAlgn="auto">
              <a:spcBef>
                <a:spcPts val="0"/>
              </a:spcBef>
              <a:spcAft>
                <a:spcPts val="0"/>
              </a:spcAft>
            </a:pPr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"/>
              </a:rPr>
              <a:pPr defTabSz="912957" fontAlgn="auto">
                <a:spcBef>
                  <a:spcPts val="0"/>
                </a:spcBef>
                <a:spcAft>
                  <a:spcPts val="0"/>
                </a:spcAft>
              </a:pPr>
              <a:t>10/9/26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3"/>
            <a:ext cx="2895600" cy="365125"/>
          </a:xfrm>
          <a:prstGeom prst="rect">
            <a:avLst/>
          </a:prstGeom>
        </p:spPr>
        <p:txBody>
          <a:bodyPr vert="horz" lIns="91295" tIns="45650" rIns="91295" bIns="4565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957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295" tIns="45650" rIns="91295" bIns="4565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957" fontAlgn="auto">
              <a:spcBef>
                <a:spcPts val="0"/>
              </a:spcBef>
              <a:spcAft>
                <a:spcPts val="0"/>
              </a:spcAft>
            </a:pPr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"/>
              </a:rPr>
              <a:pPr defTabSz="912957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892327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xStyles>
    <p:titleStyle>
      <a:lvl1pPr algn="ctr" defTabSz="45648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367" indent="-342367" algn="l" defTabSz="45648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777" indent="-285300" algn="l" defTabSz="45648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198" indent="-228248" algn="l" defTabSz="45648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673" indent="-228248" algn="l" defTabSz="45648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154" indent="-228248" algn="l" defTabSz="45648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632" indent="-228248" algn="l" defTabSz="45648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109" indent="-228248" algn="l" defTabSz="45648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580" indent="-228248" algn="l" defTabSz="45648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0076" indent="-228248" algn="l" defTabSz="45648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83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957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36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915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91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70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46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827" algn="l" defTabSz="456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0913" tIns="45467" rIns="90913" bIns="4546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0913" tIns="45467" rIns="90913" bIns="4546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0913" tIns="45467" rIns="90913" bIns="4546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192" fontAlgn="auto">
              <a:spcBef>
                <a:spcPts val="0"/>
              </a:spcBef>
              <a:spcAft>
                <a:spcPts val="0"/>
              </a:spcAft>
            </a:pPr>
            <a:fld id="{679BC7E7-EA8E-4DA7-915E-CC098D9BADCB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"/>
              </a:rPr>
              <a:pPr defTabSz="909192" fontAlgn="auto">
                <a:spcBef>
                  <a:spcPts val="0"/>
                </a:spcBef>
                <a:spcAft>
                  <a:spcPts val="0"/>
                </a:spcAft>
              </a:pPr>
              <a:t>10/9/26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3"/>
            <a:ext cx="2895600" cy="365125"/>
          </a:xfrm>
          <a:prstGeom prst="rect">
            <a:avLst/>
          </a:prstGeom>
        </p:spPr>
        <p:txBody>
          <a:bodyPr vert="horz" lIns="90913" tIns="45467" rIns="90913" bIns="4546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192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0913" tIns="45467" rIns="90913" bIns="4546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9192" fontAlgn="auto">
              <a:spcBef>
                <a:spcPts val="0"/>
              </a:spcBef>
              <a:spcAft>
                <a:spcPts val="0"/>
              </a:spcAft>
            </a:pPr>
            <a:fld id="{9F2F5E10-5301-4EE6-90D2-A6C4A3F62BED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"/>
              </a:rPr>
              <a:pPr defTabSz="90919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5505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ctr" defTabSz="45460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0973" indent="-340973" algn="l" defTabSz="45460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8717" indent="-284121" algn="l" defTabSz="45460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6494" indent="-227335" algn="l" defTabSz="4546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1080" indent="-227335" algn="l" defTabSz="454609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45683" indent="-227335" algn="l" defTabSz="454609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00278" indent="-227335" algn="l" defTabSz="454609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54870" indent="-227335" algn="l" defTabSz="454609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09449" indent="-227335" algn="l" defTabSz="454609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4060" indent="-227335" algn="l" defTabSz="454609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609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9192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785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8376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2984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7573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2159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6751" algn="l" defTabSz="4546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631A2-E261-9549-AF58-584CE5CBA2AA}" type="datetimeFigureOut"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07019-E7A7-C240-B4A6-215E123B0A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52410C-E42D-C84A-A8CF-E775F01708C8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79C242-6E57-8A4F-9C00-10E99BCB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3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561C05-6EC6-3B47-917A-C86F905FEB6F}" type="datetimeFigureOut">
              <a:rPr lang="en-US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A9413-F0DB-424C-B7CD-3F1E116857CC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7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8" tIns="45507" rIns="90998" bIns="455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98" tIns="45507" rIns="90998" bIns="455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8" tIns="45507" rIns="90998" bIns="45507" numCol="1" anchor="t" anchorCtr="0" compatLnSpc="1">
            <a:prstTxWarp prst="textNoShape">
              <a:avLst/>
            </a:prstTxWarp>
          </a:bodyPr>
          <a:lstStyle>
            <a:lvl1pPr defTabSz="910016" eaLnBrk="1" hangingPunct="1">
              <a:defRPr sz="14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6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8" tIns="45507" rIns="90998" bIns="45507" numCol="1" anchor="t" anchorCtr="0" compatLnSpc="1">
            <a:prstTxWarp prst="textNoShape">
              <a:avLst/>
            </a:prstTxWarp>
          </a:bodyPr>
          <a:lstStyle>
            <a:lvl1pPr algn="ctr" defTabSz="910016" eaLnBrk="1" hangingPunct="1">
              <a:defRPr sz="1400" b="0">
                <a:solidFill>
                  <a:srgbClr val="000000"/>
                </a:solidFill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98" tIns="45507" rIns="90998" bIns="45507" numCol="1" anchor="t" anchorCtr="0" compatLnSpc="1">
            <a:prstTxWarp prst="textNoShape">
              <a:avLst/>
            </a:prstTxWarp>
          </a:bodyPr>
          <a:lstStyle>
            <a:lvl1pPr algn="r" defTabSz="910016" eaLnBrk="1" hangingPunct="1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E892B385-B80F-FC42-816D-43AAE2C1D1E3}" type="slidenum">
              <a:rPr lang="en-US">
                <a:ea typeface="ＭＳ Ｐゴシック" charset="0"/>
                <a:cs typeface="ＭＳ Ｐゴシック" charset="0"/>
              </a:rPr>
              <a:pPr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6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501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00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6502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002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278" indent="-341278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39386" indent="-28438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37525" indent="-22753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592522" indent="-22753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47533" indent="-22753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02543" indent="-22753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57547" indent="-22753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12544" indent="-22753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67570" indent="-227533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019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016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023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025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039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0042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5047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0040" algn="l" defTabSz="4550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44BC65B-EBEA-9E4A-A9D2-1CB820D28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39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financialalgebra.com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cycle.org/" TargetMode="External"/><Relationship Id="rId7" Type="http://schemas.openxmlformats.org/officeDocument/2006/relationships/hyperlink" Target="https://handsonbanking.org/%0b(from" TargetMode="External"/><Relationship Id="rId2" Type="http://schemas.openxmlformats.org/officeDocument/2006/relationships/hyperlink" Target="http://www.ngpf.org/courses/financial-algebra-course" TargetMode="External"/><Relationship Id="rId1" Type="http://schemas.openxmlformats.org/officeDocument/2006/relationships/slideLayout" Target="../slideLayouts/slideLayout166.xml"/><Relationship Id="rId6" Type="http://schemas.openxmlformats.org/officeDocument/2006/relationships/hyperlink" Target="http://www.annuity.org/" TargetMode="External"/><Relationship Id="rId5" Type="http://schemas.openxmlformats.org/officeDocument/2006/relationships/hyperlink" Target="https://www.thetayf.com/" TargetMode="External"/><Relationship Id="rId4" Type="http://schemas.openxmlformats.org/officeDocument/2006/relationships/hyperlink" Target="http://www.reddit.com/r/dataisbeautifu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7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jpeg"/><Relationship Id="rId5" Type="http://schemas.openxmlformats.org/officeDocument/2006/relationships/image" Target="../media/image92.png"/><Relationship Id="rId4" Type="http://schemas.openxmlformats.org/officeDocument/2006/relationships/image" Target="../media/image77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f"/><Relationship Id="rId2" Type="http://schemas.openxmlformats.org/officeDocument/2006/relationships/image" Target="../media/image96.tiff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99.png"/><Relationship Id="rId4" Type="http://schemas.openxmlformats.org/officeDocument/2006/relationships/image" Target="../media/image98.tif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0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tif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file:////Users/richardsgroi/Documents/CelineAutoProblem.pptx" TargetMode="Externa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78.xml"/><Relationship Id="rId1" Type="http://schemas.openxmlformats.org/officeDocument/2006/relationships/tags" Target="../tags/tag3.xml"/><Relationship Id="rId4" Type="http://schemas.openxmlformats.org/officeDocument/2006/relationships/image" Target="../media/image1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6.png"/><Relationship Id="rId5" Type="http://schemas.openxmlformats.org/officeDocument/2006/relationships/image" Target="../media/image400.png"/><Relationship Id="rId4" Type="http://schemas.openxmlformats.org/officeDocument/2006/relationships/image" Target="../media/image3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7.tiff"/><Relationship Id="rId1" Type="http://schemas.openxmlformats.org/officeDocument/2006/relationships/slideLayout" Target="../slideLayouts/slideLayout189.xml"/><Relationship Id="rId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tiff"/><Relationship Id="rId1" Type="http://schemas.openxmlformats.org/officeDocument/2006/relationships/slideLayout" Target="../slideLayouts/slideLayout18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3.png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.xml"/><Relationship Id="rId5" Type="http://schemas.openxmlformats.org/officeDocument/2006/relationships/image" Target="../media/image85.png"/><Relationship Id="rId4" Type="http://schemas.openxmlformats.org/officeDocument/2006/relationships/image" Target="../media/image2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tiff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5.xml"/><Relationship Id="rId4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2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6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3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5.xml"/><Relationship Id="rId1" Type="http://schemas.openxmlformats.org/officeDocument/2006/relationships/tags" Target="../tags/tag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40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6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51.xml"/><Relationship Id="rId4" Type="http://schemas.openxmlformats.org/officeDocument/2006/relationships/image" Target="../media/image13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3.png"/><Relationship Id="rId4" Type="http://schemas.openxmlformats.org/officeDocument/2006/relationships/image" Target="../media/image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5.png"/><Relationship Id="rId4" Type="http://schemas.openxmlformats.org/officeDocument/2006/relationships/image" Target="../media/image2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slide" Target="slide67.xml"/><Relationship Id="rId1" Type="http://schemas.openxmlformats.org/officeDocument/2006/relationships/slideLayout" Target="../slideLayouts/slideLayout16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164C0-5419-FBFB-6795-498AC330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50B64-FBCB-3164-2299-93B7B0A929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2" r="12455" b="27946"/>
          <a:stretch>
            <a:fillRect/>
          </a:stretch>
        </p:blipFill>
        <p:spPr>
          <a:xfrm>
            <a:off x="0" y="0"/>
            <a:ext cx="9144586" cy="73451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20327C-9376-2444-48B5-862200CA07AA}"/>
              </a:ext>
            </a:extLst>
          </p:cNvPr>
          <p:cNvSpPr txBox="1"/>
          <p:nvPr/>
        </p:nvSpPr>
        <p:spPr>
          <a:xfrm>
            <a:off x="-374185" y="2610706"/>
            <a:ext cx="53802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Dr. Rich Sgroi</a:t>
            </a:r>
          </a:p>
          <a:p>
            <a:pPr algn="ctr"/>
            <a:r>
              <a:rPr lang="en-US" sz="2400" b="1">
                <a:solidFill>
                  <a:schemeClr val="bg1"/>
                </a:solidFill>
              </a:rPr>
              <a:t>financialalgebra.com</a:t>
            </a:r>
          </a:p>
          <a:p>
            <a:pPr algn="ctr"/>
            <a:r>
              <a:rPr lang="en-US" sz="2400" b="1">
                <a:solidFill>
                  <a:schemeClr val="bg1"/>
                </a:solidFill>
              </a:rPr>
              <a:t>dr.rsgroi@gmail.com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2ED80-91B0-716D-A734-9B7421E62912}"/>
              </a:ext>
            </a:extLst>
          </p:cNvPr>
          <p:cNvSpPr txBox="1"/>
          <p:nvPr/>
        </p:nvSpPr>
        <p:spPr>
          <a:xfrm>
            <a:off x="0" y="58616"/>
            <a:ext cx="8930333" cy="1938992"/>
          </a:xfrm>
          <a:prstGeom prst="rect">
            <a:avLst/>
          </a:prstGeom>
          <a:noFill/>
          <a:ln w="73025"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400" b="1">
                <a:solidFill>
                  <a:schemeClr val="bg1"/>
                </a:solidFill>
                <a:latin typeface="Arial Rounded MT Bold" panose="020F0704030504030204" pitchFamily="34" charset="77"/>
                <a:ea typeface="Cambria Math" panose="02040503050406030204" pitchFamily="18" charset="0"/>
              </a:rPr>
              <a:t>FINAN</a:t>
            </a:r>
            <a:r>
              <a:rPr lang="en-US" sz="3200" b="1">
                <a:solidFill>
                  <a:schemeClr val="bg1"/>
                </a:solidFill>
                <a:latin typeface="Arial Rounded MT Bold" panose="020F0704030504030204" pitchFamily="34" charset="77"/>
                <a:ea typeface="Cambria Math" panose="02040503050406030204" pitchFamily="18" charset="0"/>
              </a:rPr>
              <a:t>CIAL MATH</a:t>
            </a:r>
          </a:p>
          <a:p>
            <a:pPr algn="ctr"/>
            <a:r>
              <a:rPr lang="en-US" sz="3200" b="1">
                <a:solidFill>
                  <a:schemeClr val="bg1"/>
                </a:solidFill>
                <a:latin typeface="Arial Rounded MT Bold" panose="020F0704030504030204" pitchFamily="34" charset="77"/>
                <a:ea typeface="Cambria Math" panose="02040503050406030204" pitchFamily="18" charset="0"/>
              </a:rPr>
              <a:t> vs </a:t>
            </a:r>
          </a:p>
          <a:p>
            <a:pPr algn="ctr"/>
            <a:r>
              <a:rPr lang="en-US" sz="3200" b="1">
                <a:solidFill>
                  <a:schemeClr val="bg1"/>
                </a:solidFill>
                <a:latin typeface="Arial Rounded MT Bold" panose="020F0704030504030204" pitchFamily="34" charset="77"/>
                <a:ea typeface="Cambria Math" panose="02040503050406030204" pitchFamily="18" charset="0"/>
              </a:rPr>
              <a:t>FINFLUENCER MYTH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latin typeface="Arial Rounded MT Bold" panose="020F0704030504030204" pitchFamily="34" charset="77"/>
                <a:ea typeface="Cambria Math" panose="02040503050406030204" pitchFamily="18" charset="0"/>
              </a:rPr>
              <a:t>Using Algebra-Based Financial Applications as Reality Checks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D1477-77DE-57C4-1653-C43D7A7F2FCC}"/>
              </a:ext>
            </a:extLst>
          </p:cNvPr>
          <p:cNvSpPr txBox="1"/>
          <p:nvPr/>
        </p:nvSpPr>
        <p:spPr>
          <a:xfrm>
            <a:off x="103031" y="6427113"/>
            <a:ext cx="90409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b="1">
                <a:solidFill>
                  <a:srgbClr val="FFFF00"/>
                </a:solidFill>
              </a:rPr>
              <a:t>WHILE YOU ARE WAITING, PLEASE TRY THE  DO NOW  IN YOUR HANDOUT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256835-2038-B075-885B-5075AC1D84A7}"/>
              </a:ext>
            </a:extLst>
          </p:cNvPr>
          <p:cNvSpPr txBox="1"/>
          <p:nvPr/>
        </p:nvSpPr>
        <p:spPr>
          <a:xfrm>
            <a:off x="-502276" y="52030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2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74CB47C-9550-B0DF-C506-0F1714766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09" y="2425355"/>
            <a:ext cx="9248241" cy="2861493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1A2AAC4-1F00-CDC4-F559-EC4FA3953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06924"/>
            <a:ext cx="1168611" cy="1533359"/>
          </a:xfrm>
          <a:prstGeom prst="rect">
            <a:avLst/>
          </a:prstGeom>
        </p:spPr>
      </p:pic>
      <p:pic>
        <p:nvPicPr>
          <p:cNvPr id="3" name="Picture 2" descr="A blue text on a blue background&#10;&#10;Description automatically generated">
            <a:extLst>
              <a:ext uri="{FF2B5EF4-FFF2-40B4-BE49-F238E27FC236}">
                <a16:creationId xmlns:a16="http://schemas.microsoft.com/office/drawing/2014/main" id="{883FD19C-805C-4BE7-A7FA-D17FEFAA2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612" y="5255412"/>
            <a:ext cx="6795369" cy="992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EEF47D-C098-3A71-F818-9F29A06DDF2C}"/>
              </a:ext>
            </a:extLst>
          </p:cNvPr>
          <p:cNvSpPr txBox="1"/>
          <p:nvPr/>
        </p:nvSpPr>
        <p:spPr>
          <a:xfrm>
            <a:off x="393700" y="2540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Download a copy of today’s presentation at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www.financialalgebra.com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D2D8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on the RESOURCES link and scroll to the bottom for the session title. Click on it.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E18F5E8F-122C-4D58-7727-16F66E466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3282" y="5255412"/>
            <a:ext cx="1168612" cy="1084871"/>
          </a:xfrm>
          <a:prstGeom prst="rect">
            <a:avLst/>
          </a:prstGeom>
        </p:spPr>
      </p:pic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824566C3-49D8-963E-2698-D3214118B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612" y="5255415"/>
            <a:ext cx="6935728" cy="10848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DBFF2D-F043-88FD-40FB-319EE25F52B8}"/>
              </a:ext>
            </a:extLst>
          </p:cNvPr>
          <p:cNvSpPr txBox="1"/>
          <p:nvPr/>
        </p:nvSpPr>
        <p:spPr>
          <a:xfrm>
            <a:off x="1168612" y="5318285"/>
            <a:ext cx="7016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0061AA"/>
                </a:solidFill>
              </a:rPr>
              <a:t>OCTM Annual Conference 2026 Sandusky OH</a:t>
            </a:r>
          </a:p>
          <a:p>
            <a:r>
              <a:rPr lang="en-US" sz="1500" b="1">
                <a:solidFill>
                  <a:srgbClr val="0061AA"/>
                </a:solidFill>
              </a:rPr>
              <a:t>Financial Math vs Finfluencer Myth: Using Algebra-Based Financial Applications as Reality Checks</a:t>
            </a:r>
          </a:p>
          <a:p>
            <a:r>
              <a:rPr lang="en-US" sz="1500" b="1">
                <a:solidFill>
                  <a:srgbClr val="0061AA"/>
                </a:solidFill>
              </a:rPr>
              <a:t>Click </a:t>
            </a:r>
            <a:r>
              <a:rPr lang="en-US" sz="1500" b="1" u="sng">
                <a:solidFill>
                  <a:srgbClr val="FF0000"/>
                </a:solidFill>
              </a:rPr>
              <a:t>here</a:t>
            </a:r>
            <a:r>
              <a:rPr lang="en-US" sz="1500" b="1">
                <a:solidFill>
                  <a:srgbClr val="0061AA"/>
                </a:solidFill>
              </a:rPr>
              <a:t> to download this presentation.</a:t>
            </a:r>
            <a:endParaRPr lang="en-US" sz="1500" b="1" u="sng">
              <a:solidFill>
                <a:srgbClr val="0061AA"/>
              </a:solidFill>
            </a:endParaRPr>
          </a:p>
        </p:txBody>
      </p:sp>
      <p:pic>
        <p:nvPicPr>
          <p:cNvPr id="2" name="Picture 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A0718B8-CAAC-56D1-1C03-21DA4761B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340" y="4814891"/>
            <a:ext cx="1103372" cy="15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5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225C-7022-CAB2-4F1B-4DA557BE6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C733F-6D08-9EF1-B640-9B174227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38" y="-213852"/>
            <a:ext cx="8229600" cy="1143000"/>
          </a:xfrm>
        </p:spPr>
        <p:txBody>
          <a:bodyPr/>
          <a:lstStyle/>
          <a:p>
            <a:r>
              <a:rPr lang="en-US" sz="4000" b="1" u="sng"/>
              <a:t>FINANCIAL ADVICE RATINGS</a:t>
            </a:r>
          </a:p>
        </p:txBody>
      </p:sp>
      <p:pic>
        <p:nvPicPr>
          <p:cNvPr id="4" name="Content Placeholder 3" descr="A financial advice statement with a list of information&#10;&#10;AI-generated content may be incorrect.">
            <a:extLst>
              <a:ext uri="{FF2B5EF4-FFF2-40B4-BE49-F238E27FC236}">
                <a16:creationId xmlns:a16="http://schemas.microsoft.com/office/drawing/2014/main" id="{D2370E08-550D-503A-82A7-23A0C9614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995" y="704538"/>
            <a:ext cx="5135392" cy="605933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353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BA6F3-633C-7D7E-9A38-EE163B4EF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megaphone&#10;&#10;AI-generated content may be incorrect.">
            <a:extLst>
              <a:ext uri="{FF2B5EF4-FFF2-40B4-BE49-F238E27FC236}">
                <a16:creationId xmlns:a16="http://schemas.microsoft.com/office/drawing/2014/main" id="{6CF23C61-FA5C-6A29-C35F-68D67039A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821" y="2493806"/>
            <a:ext cx="2204357" cy="21473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876477-B698-2E85-2096-C31EE72ED834}"/>
              </a:ext>
            </a:extLst>
          </p:cNvPr>
          <p:cNvSpPr txBox="1"/>
          <p:nvPr/>
        </p:nvSpPr>
        <p:spPr>
          <a:xfrm>
            <a:off x="0" y="801829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 MEDIA FINANCIAL INFLUENCERS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“FINFLUENCER$”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53A3B-C16B-103E-C02B-FC5FDF1E5BDA}"/>
              </a:ext>
            </a:extLst>
          </p:cNvPr>
          <p:cNvSpPr txBox="1"/>
          <p:nvPr/>
        </p:nvSpPr>
        <p:spPr>
          <a:xfrm>
            <a:off x="276006" y="4611231"/>
            <a:ext cx="89970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“A finfluencer is a person who, by virtue of their popularity or cultural status, can influence the financial decision-making process of others through prommotions or recommendations on social media.”</a:t>
            </a:r>
          </a:p>
        </p:txBody>
      </p:sp>
    </p:spTree>
    <p:extLst>
      <p:ext uri="{BB962C8B-B14F-4D97-AF65-F5344CB8AC3E}">
        <p14:creationId xmlns:p14="http://schemas.microsoft.com/office/powerpoint/2010/main" val="187673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BB5FB-47C5-7785-C929-1B72850D7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megaphone&#10;&#10;AI-generated content may be incorrect.">
            <a:extLst>
              <a:ext uri="{FF2B5EF4-FFF2-40B4-BE49-F238E27FC236}">
                <a16:creationId xmlns:a16="http://schemas.microsoft.com/office/drawing/2014/main" id="{CE02AE65-BAEE-F5BE-2FA4-0FC1DDC79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821" y="2493806"/>
            <a:ext cx="2204357" cy="21473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3BA612-86A9-44FE-A40C-441188711358}"/>
              </a:ext>
            </a:extLst>
          </p:cNvPr>
          <p:cNvSpPr txBox="1"/>
          <p:nvPr/>
        </p:nvSpPr>
        <p:spPr>
          <a:xfrm>
            <a:off x="440871" y="293914"/>
            <a:ext cx="8703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 MEDIA “FINFLUENCER$”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51EF8C5D-522B-07B2-451A-D2CAD54615A7}"/>
              </a:ext>
            </a:extLst>
          </p:cNvPr>
          <p:cNvSpPr/>
          <p:nvPr/>
        </p:nvSpPr>
        <p:spPr>
          <a:xfrm>
            <a:off x="440871" y="1248368"/>
            <a:ext cx="2890158" cy="2490876"/>
          </a:xfrm>
          <a:prstGeom prst="wedgeEllipseCallout">
            <a:avLst>
              <a:gd name="adj1" fmla="val -66904"/>
              <a:gd name="adj2" fmla="val 26621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61% of young adults trust social media investing tips!!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6A08CFFC-99D9-3A5A-8493-248748ECE5C4}"/>
              </a:ext>
            </a:extLst>
          </p:cNvPr>
          <p:cNvSpPr/>
          <p:nvPr/>
        </p:nvSpPr>
        <p:spPr>
          <a:xfrm>
            <a:off x="6014357" y="1248368"/>
            <a:ext cx="2890158" cy="2490876"/>
          </a:xfrm>
          <a:prstGeom prst="wedgeEllipseCallout">
            <a:avLst>
              <a:gd name="adj1" fmla="val 57955"/>
              <a:gd name="adj2" fmla="val 47598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Finfluencers don’t have the burden of correctness!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FF605D94-828C-A620-0773-DFECFD6C83F9}"/>
              </a:ext>
            </a:extLst>
          </p:cNvPr>
          <p:cNvSpPr/>
          <p:nvPr/>
        </p:nvSpPr>
        <p:spPr>
          <a:xfrm>
            <a:off x="440871" y="4073210"/>
            <a:ext cx="3230336" cy="2490876"/>
          </a:xfrm>
          <a:prstGeom prst="wedgeEllipseCallout">
            <a:avLst>
              <a:gd name="adj1" fmla="val -66904"/>
              <a:gd name="adj2" fmla="val 26621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quick-hit, social approach carries great risks!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D03F6EC6-D6E9-0174-294D-B7E6484EE0DD}"/>
              </a:ext>
            </a:extLst>
          </p:cNvPr>
          <p:cNvSpPr/>
          <p:nvPr/>
        </p:nvSpPr>
        <p:spPr>
          <a:xfrm>
            <a:off x="5674178" y="3860941"/>
            <a:ext cx="3230337" cy="2490876"/>
          </a:xfrm>
          <a:prstGeom prst="wedgeEllipseCallout">
            <a:avLst>
              <a:gd name="adj1" fmla="val 56260"/>
              <a:gd name="adj2" fmla="val 35143"/>
            </a:avLst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Finfluencers try to take a nuanced subject and boil it down to 57 seconds!</a:t>
            </a:r>
          </a:p>
        </p:txBody>
      </p:sp>
    </p:spTree>
    <p:extLst>
      <p:ext uri="{BB962C8B-B14F-4D97-AF65-F5344CB8AC3E}">
        <p14:creationId xmlns:p14="http://schemas.microsoft.com/office/powerpoint/2010/main" val="65397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F295E-1851-08D2-03EA-D2EF8176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4678-313B-9DEC-2642-A5B2ECFE0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38" y="-213852"/>
            <a:ext cx="8229600" cy="1143000"/>
          </a:xfrm>
        </p:spPr>
        <p:txBody>
          <a:bodyPr/>
          <a:lstStyle/>
          <a:p>
            <a:r>
              <a:rPr lang="en-US" sz="4000" b="1" u="sng"/>
              <a:t>FINANCIAL ADVICE RATINGS</a:t>
            </a:r>
          </a:p>
        </p:txBody>
      </p:sp>
      <p:pic>
        <p:nvPicPr>
          <p:cNvPr id="4" name="Content Placeholder 3" descr="A financial advice statement with a list of information&#10;&#10;AI-generated content may be incorrect.">
            <a:extLst>
              <a:ext uri="{FF2B5EF4-FFF2-40B4-BE49-F238E27FC236}">
                <a16:creationId xmlns:a16="http://schemas.microsoft.com/office/drawing/2014/main" id="{6097F6BA-2897-CAEE-4423-D7F97CC5C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995" y="704538"/>
            <a:ext cx="5135392" cy="605933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00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DCA22-3A1F-C86A-5C9D-8B20464C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document with text on it&#10;&#10;AI-generated content may be incorrect.">
            <a:extLst>
              <a:ext uri="{FF2B5EF4-FFF2-40B4-BE49-F238E27FC236}">
                <a16:creationId xmlns:a16="http://schemas.microsoft.com/office/drawing/2014/main" id="{6A74779F-E91B-64F3-5D3C-FEDE75AB7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634" y="451693"/>
            <a:ext cx="5492731" cy="6406307"/>
          </a:xfrm>
          <a:ln>
            <a:solidFill>
              <a:schemeClr val="tx1"/>
            </a:solidFill>
          </a:ln>
        </p:spPr>
      </p:pic>
      <p:pic>
        <p:nvPicPr>
          <p:cNvPr id="7" name="Picture 6" descr="A yellow button with a hand cursor and sad face&#10;&#10;AI-generated content may be incorrect.">
            <a:extLst>
              <a:ext uri="{FF2B5EF4-FFF2-40B4-BE49-F238E27FC236}">
                <a16:creationId xmlns:a16="http://schemas.microsoft.com/office/drawing/2014/main" id="{EFC14901-9712-8C11-206D-05867107B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962" y="0"/>
            <a:ext cx="2367038" cy="1981706"/>
          </a:xfrm>
          <a:prstGeom prst="rect">
            <a:avLst/>
          </a:prstGeom>
        </p:spPr>
      </p:pic>
      <p:pic>
        <p:nvPicPr>
          <p:cNvPr id="8" name="Picture 7" descr="A yellow button with a hand cursor and sad face&#10;&#10;AI-generated content may be incorrect.">
            <a:extLst>
              <a:ext uri="{FF2B5EF4-FFF2-40B4-BE49-F238E27FC236}">
                <a16:creationId xmlns:a16="http://schemas.microsoft.com/office/drawing/2014/main" id="{A920076A-65C0-91E8-A9FC-C75EE103A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612" y="0"/>
            <a:ext cx="2367038" cy="198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5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3BFE8-EBE2-0E25-737E-48A62886C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CA32D82-08B2-8BA5-C549-CB194C61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28" y="2477360"/>
            <a:ext cx="7772400" cy="929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181C34-AA7F-690D-ABE3-276C3A377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2" y="3727899"/>
            <a:ext cx="6539593" cy="8831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E75DDD-E04D-7682-940B-0157D6872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5153852"/>
            <a:ext cx="5479143" cy="9162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18FEA6-8272-FA34-5810-516B56FD5D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267" t="11771"/>
          <a:stretch>
            <a:fillRect/>
          </a:stretch>
        </p:blipFill>
        <p:spPr>
          <a:xfrm>
            <a:off x="437928" y="1464596"/>
            <a:ext cx="7799836" cy="712486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33A2608C-3FBC-D6B4-CCD6-B833481D1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61387" y="161017"/>
            <a:ext cx="8180483" cy="11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1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CA9EDF-D0ED-D9BD-2F0E-D56AD70BC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2859" y="0"/>
            <a:ext cx="1004098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6625DC-BF71-C0BA-A531-F8293251E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378" y="1734671"/>
            <a:ext cx="4096875" cy="847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FFEB9-E067-57E4-D382-9D407011F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723" y="4838428"/>
            <a:ext cx="5058317" cy="55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7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AE40A-9F01-541E-8B5D-1B3F370F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03B813-18DD-DD37-5334-DB7AC80D1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2859" y="0"/>
            <a:ext cx="1004098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07B607-A153-8994-0293-A6A3D4AF5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863" y="1019440"/>
            <a:ext cx="1614780" cy="13708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22906-E715-A111-E914-3F18219987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131"/>
          <a:stretch>
            <a:fillRect/>
          </a:stretch>
        </p:blipFill>
        <p:spPr>
          <a:xfrm>
            <a:off x="4846798" y="1240970"/>
            <a:ext cx="1818065" cy="19276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586B56-DA65-35B9-84AD-9D208ACF6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027" y="2081891"/>
            <a:ext cx="2590800" cy="1549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78D9BB-C96B-2872-DDCB-021D1341C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095" y="2901952"/>
            <a:ext cx="1752600" cy="157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78111A-9EF6-2CB2-1CAA-A596565156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8084" y="3552823"/>
            <a:ext cx="1536700" cy="1612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96A8D5-C4D5-8F12-FD56-F3AADFFEB7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6721" y="4595130"/>
            <a:ext cx="16383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69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13FF515-02D2-8A91-077C-2C655A8C1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846" r="38625"/>
          <a:stretch>
            <a:fillRect/>
          </a:stretch>
        </p:blipFill>
        <p:spPr bwMode="auto">
          <a:xfrm>
            <a:off x="2848836" y="3460376"/>
            <a:ext cx="3431450" cy="352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70ABD9-3F38-BFAC-9DF8-3383741884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362"/>
          <a:stretch>
            <a:fillRect/>
          </a:stretch>
        </p:blipFill>
        <p:spPr>
          <a:xfrm>
            <a:off x="2848837" y="0"/>
            <a:ext cx="3431449" cy="35832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185D5-B2EE-244F-0B00-C8E155B49134}"/>
              </a:ext>
            </a:extLst>
          </p:cNvPr>
          <p:cNvSpPr txBox="1"/>
          <p:nvPr/>
        </p:nvSpPr>
        <p:spPr>
          <a:xfrm>
            <a:off x="3544725" y="2814045"/>
            <a:ext cx="2838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MARKER FELT THIN" panose="02000400000000000000" pitchFamily="2" charset="77"/>
              </a:rPr>
              <a:t>MARATHON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3A63F-4B0A-A3D3-C77D-1F5948A682C2}"/>
              </a:ext>
            </a:extLst>
          </p:cNvPr>
          <p:cNvSpPr txBox="1"/>
          <p:nvPr/>
        </p:nvSpPr>
        <p:spPr>
          <a:xfrm>
            <a:off x="3593711" y="3583276"/>
            <a:ext cx="2686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MARKER FELT THIN" panose="02000400000000000000" pitchFamily="2" charset="77"/>
              </a:rPr>
              <a:t>MORTGAGES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0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CCE057-2A7E-51DC-2B48-3D8071231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93" y="359227"/>
            <a:ext cx="3299278" cy="794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217C2D-CC86-C979-F731-FBE0DC8BB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45" y="2365249"/>
            <a:ext cx="8739855" cy="23948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4166D3-BC7A-6296-55F8-3F91E767F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950492"/>
            <a:ext cx="1612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7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E5FF38D1-4913-0874-3738-6525C3DD5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243" y="3095108"/>
            <a:ext cx="4562996" cy="20491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8B82D6-8D99-5C59-1707-09F3BDB6CD32}"/>
              </a:ext>
            </a:extLst>
          </p:cNvPr>
          <p:cNvSpPr txBox="1"/>
          <p:nvPr/>
        </p:nvSpPr>
        <p:spPr>
          <a:xfrm>
            <a:off x="3919243" y="1861484"/>
            <a:ext cx="5442154" cy="5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Mono" panose="020B0009020202020204" pitchFamily="49" charset="0"/>
                <a:ea typeface="+mn-ea"/>
                <a:cs typeface="+mn-cs"/>
              </a:rPr>
              <a:t>MONTHLY PAYMENT FORMULA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B88F1B-8834-3623-6B3A-A1EB2588E5D3}"/>
              </a:ext>
            </a:extLst>
          </p:cNvPr>
          <p:cNvSpPr txBox="1"/>
          <p:nvPr/>
        </p:nvSpPr>
        <p:spPr>
          <a:xfrm>
            <a:off x="-396886" y="3599449"/>
            <a:ext cx="41212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$350,000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F92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</a:t>
            </a:r>
            <a:r>
              <a:rPr lang="en-US" sz="2400" b="1">
                <a:solidFill>
                  <a:srgbClr val="0F9245"/>
                </a:solidFill>
                <a:latin typeface="Arial"/>
              </a:rPr>
              <a:t>$50,000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DOWN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F92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F92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F92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Picture 16" descr="A house with a red roof&#10;&#10;AI-generated content may be incorrect.">
            <a:extLst>
              <a:ext uri="{FF2B5EF4-FFF2-40B4-BE49-F238E27FC236}">
                <a16:creationId xmlns:a16="http://schemas.microsoft.com/office/drawing/2014/main" id="{C6CD136A-3045-C8C6-0765-50FF168E9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" y="-1"/>
            <a:ext cx="3318016" cy="342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85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DB0E4-B75E-09D6-1957-A2B1C145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899E8-07AA-5728-F062-C83803D48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15" y="487054"/>
            <a:ext cx="3663250" cy="2892040"/>
          </a:xfrm>
          <a:prstGeom prst="rect">
            <a:avLst/>
          </a:prstGeom>
          <a:ln w="57150">
            <a:solidFill>
              <a:srgbClr val="0908FF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4BB18A-6D54-07CA-6C66-9817CD719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90" y="505461"/>
            <a:ext cx="3689281" cy="2860587"/>
          </a:xfrm>
          <a:prstGeom prst="rect">
            <a:avLst/>
          </a:prstGeom>
          <a:ln w="57150">
            <a:solidFill>
              <a:srgbClr val="E9820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25B9AD-F530-7350-B710-846789A60FDD}"/>
              </a:ext>
            </a:extLst>
          </p:cNvPr>
          <p:cNvSpPr txBox="1"/>
          <p:nvPr/>
        </p:nvSpPr>
        <p:spPr>
          <a:xfrm>
            <a:off x="873822" y="3361845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>
                <a:solidFill>
                  <a:srgbClr val="0F9245"/>
                </a:solidFill>
                <a:latin typeface="Aptos Mono" panose="020B0009020202020204" pitchFamily="49" charset="0"/>
              </a:rPr>
              <a:t>30 YEARS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796092-0125-4E29-8D83-C1F8B9F9B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196" y="3838833"/>
            <a:ext cx="3663251" cy="2892040"/>
          </a:xfrm>
          <a:prstGeom prst="rect">
            <a:avLst/>
          </a:prstGeom>
          <a:ln w="57150">
            <a:solidFill>
              <a:srgbClr val="0F9245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09963C-4E99-7CCE-B469-034F074F85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920" y="3838437"/>
            <a:ext cx="3663251" cy="285814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B9E22C3-BB98-C82D-CCAF-5F5C6723C8A4}"/>
              </a:ext>
            </a:extLst>
          </p:cNvPr>
          <p:cNvSpPr txBox="1"/>
          <p:nvPr/>
        </p:nvSpPr>
        <p:spPr>
          <a:xfrm>
            <a:off x="5108168" y="3348289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>
                <a:solidFill>
                  <a:srgbClr val="0F9245"/>
                </a:solidFill>
                <a:latin typeface="Aptos Mono" panose="020B0009020202020204" pitchFamily="49" charset="0"/>
              </a:rPr>
              <a:t> </a:t>
            </a:r>
            <a:r>
              <a:rPr lang="en-US" sz="2800" b="1">
                <a:solidFill>
                  <a:srgbClr val="7030A0"/>
                </a:solidFill>
                <a:latin typeface="Aptos Mono" panose="020B0009020202020204" pitchFamily="49" charset="0"/>
              </a:rPr>
              <a:t>50 YEARS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719F2E-CB9F-EDF7-7FB5-383740DE34C7}"/>
              </a:ext>
            </a:extLst>
          </p:cNvPr>
          <p:cNvSpPr txBox="1"/>
          <p:nvPr/>
        </p:nvSpPr>
        <p:spPr>
          <a:xfrm>
            <a:off x="891640" y="0"/>
            <a:ext cx="228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>
                <a:solidFill>
                  <a:srgbClr val="002CDA"/>
                </a:solidFill>
                <a:latin typeface="Aptos Mono" panose="020B0009020202020204" pitchFamily="49" charset="0"/>
              </a:rPr>
              <a:t>15 YEARS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4EA575-D47D-BA4E-69B7-7A08AD3168DD}"/>
              </a:ext>
            </a:extLst>
          </p:cNvPr>
          <p:cNvSpPr txBox="1"/>
          <p:nvPr/>
        </p:nvSpPr>
        <p:spPr>
          <a:xfrm>
            <a:off x="5437414" y="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>
                <a:solidFill>
                  <a:srgbClr val="E98A00"/>
                </a:solidFill>
                <a:latin typeface="Aptos Mono" panose="020B0009020202020204" pitchFamily="49" charset="0"/>
              </a:rPr>
              <a:t>20 YEARS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C83BBB-7A7F-A983-C593-1819093A434E}"/>
              </a:ext>
            </a:extLst>
          </p:cNvPr>
          <p:cNvSpPr/>
          <p:nvPr/>
        </p:nvSpPr>
        <p:spPr>
          <a:xfrm>
            <a:off x="4711521" y="2957657"/>
            <a:ext cx="2292439" cy="308875"/>
          </a:xfrm>
          <a:prstGeom prst="rect">
            <a:avLst/>
          </a:prstGeom>
          <a:solidFill>
            <a:srgbClr val="FFFF00">
              <a:alpha val="4213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E4A73DC-195F-91DE-9D77-2166E9A57EB0}"/>
              </a:ext>
            </a:extLst>
          </p:cNvPr>
          <p:cNvSpPr/>
          <p:nvPr/>
        </p:nvSpPr>
        <p:spPr>
          <a:xfrm>
            <a:off x="334851" y="3039414"/>
            <a:ext cx="2292439" cy="3088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822A6C-40EC-7196-2297-C97D327F771C}"/>
              </a:ext>
            </a:extLst>
          </p:cNvPr>
          <p:cNvSpPr/>
          <p:nvPr/>
        </p:nvSpPr>
        <p:spPr>
          <a:xfrm>
            <a:off x="334851" y="6370946"/>
            <a:ext cx="2292439" cy="308875"/>
          </a:xfrm>
          <a:prstGeom prst="rect">
            <a:avLst/>
          </a:prstGeom>
          <a:solidFill>
            <a:srgbClr val="FFFF00">
              <a:alpha val="42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83B816-3220-4C80-D319-82033DE0F584}"/>
              </a:ext>
            </a:extLst>
          </p:cNvPr>
          <p:cNvSpPr/>
          <p:nvPr/>
        </p:nvSpPr>
        <p:spPr>
          <a:xfrm>
            <a:off x="4685541" y="6344489"/>
            <a:ext cx="2292439" cy="308875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28665C-772B-A494-1D0A-3F63BEE94CA3}"/>
              </a:ext>
            </a:extLst>
          </p:cNvPr>
          <p:cNvSpPr/>
          <p:nvPr/>
        </p:nvSpPr>
        <p:spPr>
          <a:xfrm>
            <a:off x="334851" y="1454359"/>
            <a:ext cx="3094149" cy="3088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B1E266-E74B-C659-3469-6791AA17CF19}"/>
              </a:ext>
            </a:extLst>
          </p:cNvPr>
          <p:cNvSpPr/>
          <p:nvPr/>
        </p:nvSpPr>
        <p:spPr>
          <a:xfrm>
            <a:off x="4711521" y="1395756"/>
            <a:ext cx="3094149" cy="3088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DF7BA1-405F-A1D7-1C32-D3897835E513}"/>
              </a:ext>
            </a:extLst>
          </p:cNvPr>
          <p:cNvSpPr/>
          <p:nvPr/>
        </p:nvSpPr>
        <p:spPr>
          <a:xfrm>
            <a:off x="334851" y="4844656"/>
            <a:ext cx="3094149" cy="3088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6BA213-9DE7-8F93-B85F-71F0139F1FA2}"/>
              </a:ext>
            </a:extLst>
          </p:cNvPr>
          <p:cNvSpPr/>
          <p:nvPr/>
        </p:nvSpPr>
        <p:spPr>
          <a:xfrm>
            <a:off x="4685541" y="4700831"/>
            <a:ext cx="3094149" cy="3088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6453-017D-DB72-1ADA-029DC636A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house with a red roof&#10;&#10;AI-generated content may be incorrect.">
            <a:extLst>
              <a:ext uri="{FF2B5EF4-FFF2-40B4-BE49-F238E27FC236}">
                <a16:creationId xmlns:a16="http://schemas.microsoft.com/office/drawing/2014/main" id="{72CBA4A8-7BF5-CB21-4EDB-DFDB8910B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982" y="8495"/>
            <a:ext cx="3318016" cy="3420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314826-3360-2E7F-9857-4369E3C36CFB}"/>
              </a:ext>
            </a:extLst>
          </p:cNvPr>
          <p:cNvSpPr txBox="1"/>
          <p:nvPr/>
        </p:nvSpPr>
        <p:spPr>
          <a:xfrm>
            <a:off x="629587" y="3311739"/>
            <a:ext cx="804971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Extending the length of a loan just spreads the pain over more years.  Longer mortgages might lower the monthly bill, but they multiply the total debt.</a:t>
            </a:r>
          </a:p>
        </p:txBody>
      </p:sp>
    </p:spTree>
    <p:extLst>
      <p:ext uri="{BB962C8B-B14F-4D97-AF65-F5344CB8AC3E}">
        <p14:creationId xmlns:p14="http://schemas.microsoft.com/office/powerpoint/2010/main" val="965013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D4B6D7-3D9D-CD4C-A5A7-2A63C6BA32D3}"/>
              </a:ext>
            </a:extLst>
          </p:cNvPr>
          <p:cNvSpPr txBox="1"/>
          <p:nvPr/>
        </p:nvSpPr>
        <p:spPr>
          <a:xfrm>
            <a:off x="991673" y="63879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pic>
        <p:nvPicPr>
          <p:cNvPr id="4" name="Picture 3" descr="Cartoon of people sitting at desks in a classroom&#10;&#10;Description automatically generated">
            <a:extLst>
              <a:ext uri="{FF2B5EF4-FFF2-40B4-BE49-F238E27FC236}">
                <a16:creationId xmlns:a16="http://schemas.microsoft.com/office/drawing/2014/main" id="{ED9F3DAC-AAC1-3CD7-D00A-5D37E1CF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926" y="3429000"/>
            <a:ext cx="4474148" cy="343235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6" name="Picture 15" descr="A blue oval with white text&#10;&#10;Description automatically generated">
            <a:extLst>
              <a:ext uri="{FF2B5EF4-FFF2-40B4-BE49-F238E27FC236}">
                <a16:creationId xmlns:a16="http://schemas.microsoft.com/office/drawing/2014/main" id="{0EE0B0A9-84DE-5A15-7E71-A09BACC6D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8343"/>
            <a:ext cx="8758989" cy="281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0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600200"/>
            <a:ext cx="6477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Verdana" charset="0"/>
              <a:ea typeface="ＭＳ Ｐゴシック" charset="0"/>
              <a:cs typeface="ＭＳ Ｐゴシック" charset="0"/>
            </a:endParaRPr>
          </a:p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The information in this presentation that is excerpted from </a:t>
            </a:r>
          </a:p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00000"/>
                </a:solidFill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 Financial Algebra 3E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 </a:t>
            </a:r>
          </a:p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by Gerver and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Sgroi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 </a:t>
            </a:r>
          </a:p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is used with permission from </a:t>
            </a:r>
          </a:p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National Geographic/Cengage Learning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513DE-D448-A8F7-65D3-018D70DD8F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828" t="3654" r="2981" b="3787"/>
          <a:stretch/>
        </p:blipFill>
        <p:spPr>
          <a:xfrm>
            <a:off x="6872339" y="2073296"/>
            <a:ext cx="1953209" cy="2711408"/>
          </a:xfrm>
          <a:prstGeom prst="rect">
            <a:avLst/>
          </a:prstGeom>
          <a:effectLst>
            <a:glow rad="381000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0204421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731C550-DA0E-EA8E-0994-0E2316D0A5E1}"/>
              </a:ext>
            </a:extLst>
          </p:cNvPr>
          <p:cNvSpPr txBox="1"/>
          <p:nvPr/>
        </p:nvSpPr>
        <p:spPr>
          <a:xfrm>
            <a:off x="3271233" y="283335"/>
            <a:ext cx="283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TODAY’S GOAL.....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5FF886-8752-6FBA-AE3C-4FD68B3D2A2D}"/>
              </a:ext>
            </a:extLst>
          </p:cNvPr>
          <p:cNvSpPr txBox="1"/>
          <p:nvPr/>
        </p:nvSpPr>
        <p:spPr>
          <a:xfrm>
            <a:off x="191611" y="4337820"/>
            <a:ext cx="8409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RECOGNIZE THAT FINANCIAL APPLICATIONS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HAVE THE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POWER TO EMPOWER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E7AEF6-F9DF-AF6A-B999-EE9F529C1A0D}"/>
              </a:ext>
            </a:extLst>
          </p:cNvPr>
          <p:cNvSpPr txBox="1"/>
          <p:nvPr/>
        </p:nvSpPr>
        <p:spPr>
          <a:xfrm>
            <a:off x="2090056" y="83280"/>
            <a:ext cx="7217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SESSION GOAL</a:t>
            </a:r>
          </a:p>
        </p:txBody>
      </p:sp>
      <p:pic>
        <p:nvPicPr>
          <p:cNvPr id="3" name="Picture 2" descr="A yellow school bus&#10;&#10;Description automatically generated">
            <a:extLst>
              <a:ext uri="{FF2B5EF4-FFF2-40B4-BE49-F238E27FC236}">
                <a16:creationId xmlns:a16="http://schemas.microsoft.com/office/drawing/2014/main" id="{14DD656B-7C31-BE2E-C701-85F211E55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8" t="6080" r="6706" b="10323"/>
          <a:stretch/>
        </p:blipFill>
        <p:spPr>
          <a:xfrm>
            <a:off x="1506070" y="974402"/>
            <a:ext cx="5780299" cy="31168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E2BA81-B3CA-46F6-E056-9FFE1BD233CB}"/>
              </a:ext>
            </a:extLst>
          </p:cNvPr>
          <p:cNvSpPr txBox="1"/>
          <p:nvPr/>
        </p:nvSpPr>
        <p:spPr>
          <a:xfrm>
            <a:off x="1" y="553851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STRANDED THROUGHOUT COURSES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FOCUS OF A HALF-YEAR COURSE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FOCUS OF A FULL-YEAR COURSE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>
                <a:solidFill>
                  <a:srgbClr val="000000"/>
                </a:solidFill>
                <a:latin typeface="Arial"/>
              </a:rPr>
              <a:t>THE FOCUS OF A COURSE MEETING FINANCIAL LITERACY REQUIREMENT 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CB26FA-ACAF-B944-EB31-A3DC738C32C5}"/>
              </a:ext>
            </a:extLst>
          </p:cNvPr>
          <p:cNvCxnSpPr/>
          <p:nvPr/>
        </p:nvCxnSpPr>
        <p:spPr>
          <a:xfrm>
            <a:off x="0" y="4337820"/>
            <a:ext cx="9144000" cy="0"/>
          </a:xfrm>
          <a:prstGeom prst="line">
            <a:avLst/>
          </a:prstGeom>
          <a:ln w="53975">
            <a:solidFill>
              <a:srgbClr val="0F92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94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zzlepiece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50000" cy="1790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5640" y="410486"/>
            <a:ext cx="64883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50" normalizeH="0" baseline="0" noProof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halkboard SE Bold"/>
                <a:ea typeface="ＭＳ Ｐゴシック" charset="-128"/>
                <a:cs typeface="Chalkboard SE Bold"/>
              </a:rPr>
              <a:t>     CONTEXT ANCHORS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1797" y="2283261"/>
            <a:ext cx="7081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ANCHORS MUST FULFILL 4 REQUIREMENTS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1797" y="2950367"/>
            <a:ext cx="7222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²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Capture the students’ imagination;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1796" y="3566096"/>
            <a:ext cx="7222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²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Be perceived as important by learners;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1797" y="4233135"/>
            <a:ext cx="7621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²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Legitimize the disciplinary content they utilize;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1797" y="4951486"/>
            <a:ext cx="7889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²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Accommodate a variety of learning approaches.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5640" y="1129099"/>
            <a:ext cx="637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“Carefully designed anchors help students learn techniques, facts and ideas in long-term and transferrable ways.”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     -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Cognition and Technology Group at Vanderbilt University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1B145-C61F-B041-BB98-28266F1DD4CE}"/>
              </a:ext>
            </a:extLst>
          </p:cNvPr>
          <p:cNvSpPr txBox="1"/>
          <p:nvPr/>
        </p:nvSpPr>
        <p:spPr>
          <a:xfrm>
            <a:off x="0" y="5638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Financial context anchors give meaning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to the mathematical content!!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217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A54260-F3E6-4254-A783-C745AA69F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915542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7C7E1E77-92DD-BD11-DE4A-B0FDC830D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95" y="273571"/>
            <a:ext cx="8905407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teelfishRg-Regular" charset="0"/>
                <a:ea typeface="ＭＳ Ｐゴシック" charset="0"/>
                <a:cs typeface="SteelfishRg-Regular" charset="0"/>
              </a:rPr>
              <a:t>Let’s Look at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teelfishRg-Regular" charset="0"/>
                <a:ea typeface="ＭＳ Ｐゴシック" charset="0"/>
                <a:cs typeface="SteelfishRg-Regular" charset="0"/>
              </a:rPr>
              <a:t>Some Key Resources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6045D-D132-5000-A089-63BBB05E8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24" y="2908955"/>
            <a:ext cx="7034551" cy="38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10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76213"/>
            <a:ext cx="8767762" cy="15001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>
                <a:solidFill>
                  <a:srgbClr val="0000FF"/>
                </a:solidFill>
              </a:rPr>
              <a:t>ALTERNATIVE ASSESSMENT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290" y="1847850"/>
            <a:ext cx="3457575" cy="50101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000"/>
              <a:t>Price your own funeral</a:t>
            </a:r>
          </a:p>
          <a:p>
            <a:pPr>
              <a:defRPr/>
            </a:pPr>
            <a:r>
              <a:rPr lang="en-US" sz="2000"/>
              <a:t>Price a new car</a:t>
            </a:r>
          </a:p>
          <a:p>
            <a:pPr>
              <a:defRPr/>
            </a:pPr>
            <a:r>
              <a:rPr lang="en-US" sz="2000"/>
              <a:t>Interview an accountant</a:t>
            </a:r>
          </a:p>
          <a:p>
            <a:pPr>
              <a:defRPr/>
            </a:pPr>
            <a:r>
              <a:rPr lang="en-US" sz="2000"/>
              <a:t>Price auto  insurance</a:t>
            </a:r>
          </a:p>
          <a:p>
            <a:pPr>
              <a:defRPr/>
            </a:pPr>
            <a:r>
              <a:rPr lang="en-US" sz="2000"/>
              <a:t>Interview a banker</a:t>
            </a:r>
          </a:p>
          <a:p>
            <a:pPr>
              <a:defRPr/>
            </a:pPr>
            <a:r>
              <a:rPr lang="en-US" sz="2000"/>
              <a:t>Comparison shop loans</a:t>
            </a:r>
          </a:p>
          <a:p>
            <a:pPr>
              <a:defRPr/>
            </a:pPr>
            <a:r>
              <a:rPr lang="en-US" sz="2000"/>
              <a:t>Build a clinometer</a:t>
            </a:r>
          </a:p>
          <a:p>
            <a:pPr>
              <a:defRPr/>
            </a:pPr>
            <a:r>
              <a:rPr lang="en-US" sz="2000"/>
              <a:t>Interview a pharmacist</a:t>
            </a:r>
          </a:p>
          <a:p>
            <a:pPr>
              <a:defRPr/>
            </a:pPr>
            <a:r>
              <a:rPr lang="en-US" sz="2000"/>
              <a:t>Price a wedding</a:t>
            </a:r>
          </a:p>
          <a:p>
            <a:pPr>
              <a:defRPr/>
            </a:pPr>
            <a:r>
              <a:rPr lang="en-US" sz="2000"/>
              <a:t>Interview a stockbroker</a:t>
            </a:r>
          </a:p>
          <a:p>
            <a:pPr>
              <a:defRPr/>
            </a:pPr>
            <a:r>
              <a:rPr lang="en-US" sz="2000"/>
              <a:t>Create a home inventory</a:t>
            </a:r>
          </a:p>
          <a:p>
            <a:pPr>
              <a:defRPr/>
            </a:pPr>
            <a:r>
              <a:rPr lang="en-US" sz="2000"/>
              <a:t>Interview a stockbroker</a:t>
            </a:r>
          </a:p>
          <a:p>
            <a:pPr>
              <a:defRPr/>
            </a:pPr>
            <a:r>
              <a:rPr lang="en-US" sz="2000"/>
              <a:t>Research failed inventions</a:t>
            </a:r>
          </a:p>
          <a:p>
            <a:pPr>
              <a:defRPr/>
            </a:pPr>
            <a:endParaRPr lang="en-US" sz="2000"/>
          </a:p>
          <a:p>
            <a:pPr>
              <a:defRPr/>
            </a:pPr>
            <a:endParaRPr lang="en-US" sz="200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91000" y="1847850"/>
            <a:ext cx="4603750" cy="50101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patents and trademarks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Comparison shop supermarkets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Compare national vs. store brand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Price banking services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FICO scores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Interview insurance agent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Price and plan a road trip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Price car leasing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unemployment insurance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Price a home closing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Interview property tax assessor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failed inventions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Compare generic vs. name brand drugs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realitycheck.tiff">
            <a:extLst>
              <a:ext uri="{FF2B5EF4-FFF2-40B4-BE49-F238E27FC236}">
                <a16:creationId xmlns:a16="http://schemas.microsoft.com/office/drawing/2014/main" id="{65E87D0D-6451-BD44-96CA-98DDF6A28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28461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46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BF96-5B53-D643-A576-9F22291F2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9425"/>
            <a:ext cx="4572000" cy="86579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Key Ancillary 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5ED1AE-CB3B-0B4A-811F-4BAE0781955D}"/>
              </a:ext>
            </a:extLst>
          </p:cNvPr>
          <p:cNvSpPr txBox="1"/>
          <p:nvPr/>
        </p:nvSpPr>
        <p:spPr>
          <a:xfrm>
            <a:off x="166080" y="1155217"/>
            <a:ext cx="429001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www.financialalgebra.com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www.jumpstart.org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Financial Algebra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textbook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rId2"/>
              </a:rPr>
              <a:t>www.ngpf.org/courses/financial-algebra-course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NGPF and Jump Start free Online Professional Development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Federal Deposit Insurance Corporation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Federal Reserve Bank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New York Stock Exchange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25BAC7-049C-1040-AFAD-50282D448516}"/>
              </a:ext>
            </a:extLst>
          </p:cNvPr>
          <p:cNvSpPr txBox="1">
            <a:spLocks/>
          </p:cNvSpPr>
          <p:nvPr/>
        </p:nvSpPr>
        <p:spPr bwMode="auto">
          <a:xfrm>
            <a:off x="166080" y="3985078"/>
            <a:ext cx="9144000" cy="234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anose="020B0604020202020204" pitchFamily="34" charset="0"/>
              <a:ea typeface="ＭＳ Ｐゴシック" charset="-128"/>
              <a:cs typeface="Arial Narrow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4F771-84AF-8387-DD24-F18FF5D54529}"/>
              </a:ext>
            </a:extLst>
          </p:cNvPr>
          <p:cNvSpPr txBox="1"/>
          <p:nvPr/>
        </p:nvSpPr>
        <p:spPr>
          <a:xfrm>
            <a:off x="4456090" y="0"/>
            <a:ext cx="5055345" cy="9971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www.FICYCLE.org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Statistical Abstract of the United States &amp;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US Census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www.MoneyExperience.com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 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theIMFoundation.org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MS PGothic" charset="-128"/>
                <a:cs typeface="Arial Narrow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www.reddit.com/r/dataisbeautiful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MS PGothic" charset="-128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MS PGothic" charset="-128"/>
                <a:cs typeface="Arial Narrow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https://www.thetayf.com/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MS PGothic" charset="-128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MyMoney.gov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www.annuity.org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handsonbanking.org/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nefe.org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foolproofme.org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Stockmarketgame.org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takechargetoday.arizona.edu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/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1" u="sng" dirty="0">
                <a:solidFill>
                  <a:prstClr val="black"/>
                </a:solidFill>
                <a:latin typeface="Arial Narrow" panose="020B0604020202020204" pitchFamily="34" charset="0"/>
                <a:cs typeface="Arial Narrow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Napkinfinance.com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MS PGothic" charset="-128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MS PGothic" charset="-128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4020202020204" pitchFamily="34" charset="0"/>
              <a:ea typeface="+mn-ea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399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843FC-6044-C0BB-71C1-BD908CA66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91554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5A97902-E48C-13C6-A4CB-E43612F342E1}"/>
              </a:ext>
            </a:extLst>
          </p:cNvPr>
          <p:cNvSpPr txBox="1">
            <a:spLocks/>
          </p:cNvSpPr>
          <p:nvPr/>
        </p:nvSpPr>
        <p:spPr bwMode="auto">
          <a:xfrm>
            <a:off x="0" y="3165557"/>
            <a:ext cx="9144000" cy="322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9144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914400" eaLnBrk="1" hangingPunct="1"/>
            <a:r>
              <a:rPr lang="en-US" sz="3200" b="1" ker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QUANTITATIVE </a:t>
            </a:r>
          </a:p>
          <a:p>
            <a:pPr defTabSz="914400" eaLnBrk="1" hangingPunct="1"/>
            <a:r>
              <a:rPr lang="en-US" sz="3200" b="1" ker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FINANCIAL MODELING</a:t>
            </a:r>
          </a:p>
          <a:p>
            <a:pPr defTabSz="914400" eaLnBrk="1" hangingPunct="1"/>
            <a:endParaRPr lang="en-US" sz="3200" kern="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1" hangingPunct="1"/>
            <a:endParaRPr lang="en-US" sz="3200" kern="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1" hangingPunct="1"/>
            <a:endParaRPr lang="en-US" sz="3200" kern="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1" hangingPunct="1"/>
            <a:endParaRPr lang="en-US" sz="3200" kern="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eaLnBrk="1" hangingPunct="1"/>
            <a:br>
              <a:rPr lang="en-US" sz="7200" kern="0">
                <a:solidFill>
                  <a:srgbClr val="FFFF00"/>
                </a:solidFill>
                <a:latin typeface="SteelfishRg-Regular" charset="0"/>
                <a:ea typeface="ＭＳ Ｐゴシック" charset="0"/>
                <a:cs typeface="SteelfishRg-Regular" charset="0"/>
              </a:rPr>
            </a:br>
            <a:br>
              <a:rPr lang="en-US" sz="6000" kern="0">
                <a:solidFill>
                  <a:srgbClr val="FFFF00"/>
                </a:solidFill>
                <a:latin typeface="SteelfishRg-Regular" charset="0"/>
                <a:ea typeface="ＭＳ Ｐゴシック" charset="0"/>
                <a:cs typeface="SteelfishRg-Regular" charset="0"/>
              </a:rPr>
            </a:br>
            <a:r>
              <a:rPr lang="en-US" sz="6000" b="1" kern="0">
                <a:solidFill>
                  <a:schemeClr val="bg1"/>
                </a:solidFill>
                <a:latin typeface="SteelfishRg-Regular" charset="0"/>
                <a:ea typeface="ＭＳ Ｐゴシック" charset="0"/>
                <a:cs typeface="SteelfishRg-Regular" charset="0"/>
              </a:rPr>
              <a:t>AN IMMERSION APPROACH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9A4D11-E9C0-78DA-B1E3-72BE1C2CB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013" y="1715052"/>
            <a:ext cx="6389974" cy="348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26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69" name="TextBox 1"/>
          <p:cNvSpPr txBox="1">
            <a:spLocks noChangeArrowheads="1"/>
          </p:cNvSpPr>
          <p:nvPr/>
        </p:nvSpPr>
        <p:spPr bwMode="auto">
          <a:xfrm>
            <a:off x="0" y="228611"/>
            <a:ext cx="9144000" cy="800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5" tIns="45650" rIns="91295" bIns="456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295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Verdana" charset="0"/>
                <a:ea typeface="ＭＳ Ｐゴシック" charset="0"/>
              </a:rPr>
              <a:t>WHICH ARE YOUNG ADULTS </a:t>
            </a:r>
          </a:p>
          <a:p>
            <a:pPr marL="0" marR="0" lvl="0" indent="0" algn="ctr" defTabSz="91295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Verdana" charset="0"/>
                <a:ea typeface="ＭＳ Ｐゴシック" charset="0"/>
              </a:rPr>
              <a:t>LIKELY TO KNOW MORE ABOUT?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05400"/>
            <a:ext cx="66230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25908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0"/>
            <a:ext cx="3505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71ADC2-7C9E-4E49-A245-65676CF30FFC}"/>
              </a:ext>
            </a:extLst>
          </p:cNvPr>
          <p:cNvSpPr txBox="1"/>
          <p:nvPr/>
        </p:nvSpPr>
        <p:spPr>
          <a:xfrm>
            <a:off x="403166" y="3245329"/>
            <a:ext cx="4240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 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iRS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    or    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iRA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     or    iPhone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AC5CD7-3D77-0C44-82AE-54F97F4A3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82" y="3574545"/>
            <a:ext cx="4197238" cy="1235008"/>
          </a:xfrm>
          <a:prstGeom prst="rect">
            <a:avLst/>
          </a:prstGeom>
        </p:spPr>
      </p:pic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AB01578B-88BF-1907-D196-C0866A0D6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3886" y="1353105"/>
            <a:ext cx="3341914" cy="1589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948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>
          <a:xfrm>
            <a:off x="-381000" y="0"/>
            <a:ext cx="9753600" cy="1905000"/>
          </a:xfrm>
        </p:spPr>
        <p:txBody>
          <a:bodyPr/>
          <a:lstStyle/>
          <a:p>
            <a:r>
              <a:rPr lang="en-US" sz="32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3200" b="1">
                <a:solidFill>
                  <a:srgbClr val="002CDA"/>
                </a:solidFill>
                <a:latin typeface="Arial" charset="0"/>
                <a:ea typeface="ＭＳ Ｐゴシック" charset="0"/>
                <a:cs typeface="ＭＳ Ｐゴシック" charset="0"/>
              </a:rPr>
              <a:t>A DIFFERENT POINT OF VIEW </a:t>
            </a:r>
            <a:br>
              <a:rPr lang="en-US" sz="3200" b="1">
                <a:solidFill>
                  <a:srgbClr val="002CDA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b="1">
                <a:solidFill>
                  <a:srgbClr val="002CDA"/>
                </a:solidFill>
                <a:latin typeface="Arial" charset="0"/>
                <a:ea typeface="ＭＳ Ｐゴシック" charset="0"/>
                <a:cs typeface="ＭＳ Ｐゴシック" charset="0"/>
              </a:rPr>
              <a:t>ABOUT MATH PEDAGOGY, CONTENT, AND STUDENT ENGAGEMENT</a:t>
            </a:r>
            <a:endParaRPr lang="en-US" sz="3200" b="1">
              <a:solidFill>
                <a:srgbClr val="002DF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Content Placeholder 1" descr="A couple of pictograms of people reading&#10;&#10;Description automatically generated">
            <a:extLst>
              <a:ext uri="{FF2B5EF4-FFF2-40B4-BE49-F238E27FC236}">
                <a16:creationId xmlns:a16="http://schemas.microsoft.com/office/drawing/2014/main" id="{74109E00-7766-AFCD-3E2F-2376927D2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53241"/>
          <a:stretch>
            <a:fillRect/>
          </a:stretch>
        </p:blipFill>
        <p:spPr>
          <a:xfrm>
            <a:off x="285750" y="1795091"/>
            <a:ext cx="3848100" cy="3487637"/>
          </a:xfrm>
          <a:prstGeom prst="rect">
            <a:avLst/>
          </a:prstGeom>
        </p:spPr>
      </p:pic>
      <p:pic>
        <p:nvPicPr>
          <p:cNvPr id="4" name="Content Placeholder 1" descr="A couple of pictograms of people reading&#10;&#10;Description automatically generated">
            <a:extLst>
              <a:ext uri="{FF2B5EF4-FFF2-40B4-BE49-F238E27FC236}">
                <a16:creationId xmlns:a16="http://schemas.microsoft.com/office/drawing/2014/main" id="{412CF319-2904-9655-FC9C-76A9084E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463"/>
          <a:stretch>
            <a:fillRect/>
          </a:stretch>
        </p:blipFill>
        <p:spPr bwMode="auto">
          <a:xfrm>
            <a:off x="4781550" y="1795091"/>
            <a:ext cx="4076700" cy="34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111495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21AF57-F016-B8A6-316E-7218500DC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62" r="14223"/>
          <a:stretch>
            <a:fillRect/>
          </a:stretch>
        </p:blipFill>
        <p:spPr>
          <a:xfrm>
            <a:off x="2454935" y="2001881"/>
            <a:ext cx="4234130" cy="2480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B35116-39C9-8B6A-B0DF-2F6732B98237}"/>
              </a:ext>
            </a:extLst>
          </p:cNvPr>
          <p:cNvSpPr txBox="1"/>
          <p:nvPr/>
        </p:nvSpPr>
        <p:spPr>
          <a:xfrm>
            <a:off x="195943" y="2364873"/>
            <a:ext cx="24549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58B5E6"/>
                </a:solidFill>
              </a:rPr>
              <a:t>“Someone is sitting in the shade right now because someone planted a tree a long time ago!”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C37D03-4AE8-1550-1D34-EECF167B5E40}"/>
              </a:ext>
            </a:extLst>
          </p:cNvPr>
          <p:cNvSpPr txBox="1"/>
          <p:nvPr/>
        </p:nvSpPr>
        <p:spPr>
          <a:xfrm>
            <a:off x="2454935" y="552161"/>
            <a:ext cx="27488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B47B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“Never try to walk across a river because it has an average depth of four feet!”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B1CA9D-B655-9462-8461-B17F47BEA99B}"/>
              </a:ext>
            </a:extLst>
          </p:cNvPr>
          <p:cNvSpPr txBox="1"/>
          <p:nvPr/>
        </p:nvSpPr>
        <p:spPr>
          <a:xfrm>
            <a:off x="2539092" y="4100640"/>
            <a:ext cx="14205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make a million, start with $900,000!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0C1E1F-6270-F46A-386E-B0D1FD280CF3}"/>
              </a:ext>
            </a:extLst>
          </p:cNvPr>
          <p:cNvSpPr txBox="1"/>
          <p:nvPr/>
        </p:nvSpPr>
        <p:spPr>
          <a:xfrm>
            <a:off x="4468688" y="4100640"/>
            <a:ext cx="18341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DB040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“The best way to double your money is to fold it over and put it in your pocket!”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21A13D-EA9E-F96B-0330-430F3664F81D}"/>
              </a:ext>
            </a:extLst>
          </p:cNvPr>
          <p:cNvSpPr txBox="1"/>
          <p:nvPr/>
        </p:nvSpPr>
        <p:spPr>
          <a:xfrm>
            <a:off x="5511220" y="552161"/>
            <a:ext cx="19204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i="1" dirty="0">
                <a:solidFill>
                  <a:srgbClr val="78C019"/>
                </a:solidFill>
                <a:ea typeface="ＭＳ Ｐゴシック" charset="0"/>
                <a:cs typeface="ＭＳ Ｐゴシック" charset="0"/>
              </a:rPr>
              <a:t>“Budget: a mathematical confirmation of your suspicions.”</a:t>
            </a:r>
            <a:endParaRPr lang="en-US" sz="2000">
              <a:solidFill>
                <a:srgbClr val="78C019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0374AB-EB0A-62C2-8F6E-018EF812207E}"/>
              </a:ext>
            </a:extLst>
          </p:cNvPr>
          <p:cNvSpPr txBox="1"/>
          <p:nvPr/>
        </p:nvSpPr>
        <p:spPr>
          <a:xfrm>
            <a:off x="6689064" y="2478935"/>
            <a:ext cx="24549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0F9245"/>
                </a:solidFill>
                <a:ea typeface="ＭＳ Ｐゴシック" charset="0"/>
                <a:cs typeface="ＭＳ Ｐゴシック" charset="0"/>
              </a:rPr>
              <a:t>“If the automobile had followed the same development cycle as the computer, a Rolls Royce today would cost $100 and get a million miles per gallon.” </a:t>
            </a:r>
            <a:endParaRPr lang="en-US" sz="2000">
              <a:solidFill>
                <a:srgbClr val="0F9245"/>
              </a:solidFill>
            </a:endParaRPr>
          </a:p>
        </p:txBody>
      </p:sp>
      <p:sp>
        <p:nvSpPr>
          <p:cNvPr id="2" name="Oval Callout 1">
            <a:extLst>
              <a:ext uri="{FF2B5EF4-FFF2-40B4-BE49-F238E27FC236}">
                <a16:creationId xmlns:a16="http://schemas.microsoft.com/office/drawing/2014/main" id="{37AFAF2F-8193-C6E8-D574-C0A0E1C3A1D6}"/>
              </a:ext>
            </a:extLst>
          </p:cNvPr>
          <p:cNvSpPr/>
          <p:nvPr/>
        </p:nvSpPr>
        <p:spPr>
          <a:xfrm>
            <a:off x="535421" y="5888527"/>
            <a:ext cx="3795279" cy="609600"/>
          </a:xfrm>
          <a:prstGeom prst="wedgeEllipseCallout">
            <a:avLst>
              <a:gd name="adj1" fmla="val -63133"/>
              <a:gd name="adj2" fmla="val 78588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QUOTEGARDEN.COM</a:t>
            </a:r>
          </a:p>
        </p:txBody>
      </p:sp>
    </p:spTree>
    <p:extLst>
      <p:ext uri="{BB962C8B-B14F-4D97-AF65-F5344CB8AC3E}">
        <p14:creationId xmlns:p14="http://schemas.microsoft.com/office/powerpoint/2010/main" val="413263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EC98BA-C7AC-AEA5-74B4-35A9A897E65F}"/>
              </a:ext>
            </a:extLst>
          </p:cNvPr>
          <p:cNvSpPr txBox="1"/>
          <p:nvPr/>
        </p:nvSpPr>
        <p:spPr>
          <a:xfrm>
            <a:off x="685800" y="406400"/>
            <a:ext cx="775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 Rounded MT Bold" panose="020F0704030504030204" pitchFamily="34" charset="77"/>
              </a:rPr>
              <a:t>YOU WRITE THE STORY!!</a:t>
            </a:r>
          </a:p>
          <a:p>
            <a:pPr algn="ctr"/>
            <a:endParaRPr lang="en-US" sz="2800" b="1">
              <a:latin typeface="Arial Rounded MT Bold" panose="020F070403050403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E18EFA-7477-43B9-82FC-902FE0324278}"/>
              </a:ext>
            </a:extLst>
          </p:cNvPr>
          <p:cNvSpPr txBox="1"/>
          <p:nvPr/>
        </p:nvSpPr>
        <p:spPr>
          <a:xfrm>
            <a:off x="381000" y="883453"/>
            <a:ext cx="8369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CD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Write a short news-type article centered on the data pictured in the graphs.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7F05E9C0-8379-8AA7-3457-698D158BF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5775" y="2026073"/>
            <a:ext cx="2972627" cy="1803163"/>
          </a:xfrm>
          <a:prstGeom prst="rect">
            <a:avLst/>
          </a:prstGeom>
          <a:noFill/>
          <a:ln w="41275">
            <a:solidFill>
              <a:schemeClr val="accent1">
                <a:shade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10DD34-E906-DC11-D3EE-79E1B3B1B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45957"/>
            <a:ext cx="2838277" cy="2720552"/>
          </a:xfrm>
          <a:prstGeom prst="rect">
            <a:avLst/>
          </a:prstGeom>
          <a:ln w="38100">
            <a:solidFill>
              <a:schemeClr val="accent1">
                <a:shade val="1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71BDAA-4A85-1AC9-31E7-680261602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608469"/>
            <a:ext cx="3657600" cy="2008230"/>
          </a:xfrm>
          <a:prstGeom prst="rect">
            <a:avLst/>
          </a:prstGeom>
          <a:ln w="41275">
            <a:solidFill>
              <a:schemeClr val="accent1">
                <a:shade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E49DB1-C82A-B6A1-6D29-714233885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3500" y="1495730"/>
            <a:ext cx="2578100" cy="2863850"/>
          </a:xfrm>
          <a:prstGeom prst="rect">
            <a:avLst/>
          </a:prstGeom>
          <a:ln w="41275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06D091-4367-ECB6-3E59-E67AD6E66B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162" y="4608469"/>
            <a:ext cx="3519138" cy="2008230"/>
          </a:xfrm>
          <a:prstGeom prst="rect">
            <a:avLst/>
          </a:prstGeom>
          <a:ln w="381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01996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006540F-B56E-8E4E-95E0-134C6CA801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D8606873-6FBA-B54F-9997-8B6D2E084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708" y="2879322"/>
            <a:ext cx="7963383" cy="3653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90D2E2-3DB3-76A8-9777-06546C753D25}"/>
              </a:ext>
            </a:extLst>
          </p:cNvPr>
          <p:cNvSpPr txBox="1"/>
          <p:nvPr/>
        </p:nvSpPr>
        <p:spPr>
          <a:xfrm>
            <a:off x="88900" y="210591"/>
            <a:ext cx="8763000" cy="2492990"/>
          </a:xfrm>
          <a:prstGeom prst="rect">
            <a:avLst/>
          </a:prstGeom>
          <a:noFill/>
          <a:ln w="41275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Graphs</a:t>
            </a:r>
          </a:p>
          <a:p>
            <a:pPr algn="ctr"/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 and </a:t>
            </a:r>
          </a:p>
          <a:p>
            <a:pPr algn="ctr"/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Real-Life Data Aplications</a:t>
            </a:r>
          </a:p>
          <a:p>
            <a:pPr algn="ctr"/>
            <a:r>
              <a:rPr lang="en-US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at </a:t>
            </a:r>
          </a:p>
          <a:p>
            <a:pPr algn="ctr"/>
            <a:r>
              <a:rPr lang="en-US" sz="3000" b="1" dirty="0" err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Narrow" panose="020B0604020202020204" pitchFamily="34" charset="0"/>
              </a:rPr>
              <a:t>reddit.com</a:t>
            </a:r>
            <a:r>
              <a:rPr lang="en-US" sz="3000" b="1" dirty="0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Narrow" panose="020B0604020202020204" pitchFamily="34" charset="0"/>
              </a:rPr>
              <a:t>/r/</a:t>
            </a:r>
            <a:r>
              <a:rPr lang="en-US" sz="3000" b="1" dirty="0" err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 Narrow" panose="020B0604020202020204" pitchFamily="34" charset="0"/>
              </a:rPr>
              <a:t>dataisbeautiful</a:t>
            </a:r>
          </a:p>
          <a:p>
            <a:pPr algn="ctr"/>
            <a:r>
              <a:rPr lang="en-US" sz="3000" b="1" err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nytimes.com</a:t>
            </a:r>
            <a:r>
              <a:rPr lang="en-US" sz="3000" b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/column/</a:t>
            </a:r>
            <a:r>
              <a:rPr lang="en-US" sz="3000" b="1" err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whats</a:t>
            </a:r>
            <a:r>
              <a:rPr lang="en-US" sz="3000" b="1">
                <a:solidFill>
                  <a:srgbClr val="002CD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-going-on-in-this-graph</a:t>
            </a:r>
            <a:endParaRPr lang="en-US" sz="3000">
              <a:solidFill>
                <a:srgbClr val="002CDA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3E9468-A1FA-57DA-E810-49745D641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520" y="3789259"/>
            <a:ext cx="2116960" cy="1833912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B6450D-260E-0B4B-6179-86C02B69D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3858759"/>
            <a:ext cx="1825123" cy="176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43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C427B-106E-D8F1-26BC-83ABB2462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76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2DFD0D-28DD-E62B-6F2B-431466CA21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7095" y="2327961"/>
            <a:ext cx="4037142" cy="2202077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DEA97A92-9972-1E0D-A470-167C01F7A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1294" y="257043"/>
            <a:ext cx="4648200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teelfishRg-Regular" charset="0"/>
                <a:ea typeface="ＭＳ Ｐゴシック" charset="0"/>
                <a:cs typeface="SteelfishRg-Regular" charset="0"/>
              </a:rPr>
              <a:t>Let’s look at how the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teelfishRg-Regular" charset="0"/>
                <a:ea typeface="ＭＳ Ｐゴシック" charset="0"/>
                <a:cs typeface="SteelfishRg-Regular" charset="0"/>
              </a:rPr>
              <a:t>finance topics </a:t>
            </a: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teelfishRg-Regular" charset="0"/>
                <a:ea typeface="ＭＳ Ｐゴシック" charset="0"/>
                <a:cs typeface="SteelfishRg-Regular" charset="0"/>
              </a:rPr>
              <a:t>drive the math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>
                <a:solidFill>
                  <a:srgbClr val="FFFFFF"/>
                </a:solidFill>
                <a:latin typeface="SteelfishRg-Regular" charset="0"/>
                <a:cs typeface="SteelfishRg-Regular" charset="0"/>
              </a:rPr>
              <a:t>and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>
                <a:solidFill>
                  <a:srgbClr val="FFFFFF"/>
                </a:solidFill>
                <a:latin typeface="SteelfishRg-Regular" charset="0"/>
                <a:cs typeface="SteelfishRg-Regular" charset="0"/>
              </a:rPr>
              <a:t>the </a:t>
            </a:r>
            <a:r>
              <a:rPr lang="en-US" sz="4400" b="1">
                <a:solidFill>
                  <a:srgbClr val="FFFF00"/>
                </a:solidFill>
                <a:latin typeface="SteelfishRg-Regular" charset="0"/>
                <a:cs typeface="SteelfishRg-Regular" charset="0"/>
              </a:rPr>
              <a:t>math topics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>
                <a:solidFill>
                  <a:srgbClr val="FFFF00"/>
                </a:solidFill>
                <a:latin typeface="SteelfishRg-Regular" charset="0"/>
                <a:cs typeface="SteelfishRg-Regular" charset="0"/>
              </a:rPr>
              <a:t>drive the finance </a:t>
            </a:r>
            <a:r>
              <a:rPr lang="en-US" sz="4400" b="1">
                <a:solidFill>
                  <a:srgbClr val="FFFFFF"/>
                </a:solidFill>
                <a:latin typeface="SteelfishRg-Regular" charset="0"/>
                <a:cs typeface="SteelfishRg-Regular" charset="0"/>
              </a:rPr>
              <a:t>so that students don’t fall prey to bad advice! </a:t>
            </a:r>
            <a:endParaRPr kumimoji="0" lang="en-US" sz="6000" b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teelfishRg-Regular" charset="0"/>
              <a:ea typeface="ＭＳ Ｐゴシック" charset="0"/>
              <a:cs typeface="SteelfishRg-Regular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20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A148-5DE1-5E50-A699-1A120B72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6A17F0-420C-D41E-26A0-3DD35E158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1116"/>
          <a:stretch>
            <a:fillRect/>
          </a:stretch>
        </p:blipFill>
        <p:spPr bwMode="auto">
          <a:xfrm>
            <a:off x="5797550" y="0"/>
            <a:ext cx="3346450" cy="271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B994ED-E0E5-A6A9-9944-3926D69F0B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29"/>
          <a:stretch>
            <a:fillRect/>
          </a:stretch>
        </p:blipFill>
        <p:spPr>
          <a:xfrm rot="10800000">
            <a:off x="-44450" y="0"/>
            <a:ext cx="4845050" cy="27105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B97C79-B415-2DD5-C5C6-FDCDB9AD6F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159"/>
          <a:stretch>
            <a:fillRect/>
          </a:stretch>
        </p:blipFill>
        <p:spPr>
          <a:xfrm>
            <a:off x="4702175" y="-32661"/>
            <a:ext cx="1095375" cy="27432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99DEF4-0EB2-C54D-A77D-F9F7BEBCBC3C}"/>
              </a:ext>
            </a:extLst>
          </p:cNvPr>
          <p:cNvSpPr txBox="1"/>
          <p:nvPr/>
        </p:nvSpPr>
        <p:spPr>
          <a:xfrm>
            <a:off x="1943100" y="648908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Wait for the absolute market bottom to buy!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Buy what is trending on social media!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Never buy when the economy looks bad!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Hold everything forever!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Flip stocks daily or weekly for quick income!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Marker Felt Thin" panose="02000400000000000000" pitchFamily="2" charset="77"/>
              </a:rPr>
              <a:t>Sell the second a stock drops 5 – 10%!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3AB51-4B38-F8F1-A20B-0EC4E1E74396}"/>
              </a:ext>
            </a:extLst>
          </p:cNvPr>
          <p:cNvSpPr txBox="1"/>
          <p:nvPr/>
        </p:nvSpPr>
        <p:spPr>
          <a:xfrm>
            <a:off x="247650" y="2967335"/>
            <a:ext cx="8409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7555"/>
                </a:solidFill>
              </a:rPr>
              <a:t>Can Historical Stock Market Data Inform Future Trends?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13F572-5490-9FB8-FC57-1CFBBA6A5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50" y="3685792"/>
            <a:ext cx="2047421" cy="22078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256827-F1AC-4455-7435-13681FFD5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886" y="3703851"/>
            <a:ext cx="1574800" cy="2171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59E65F-B2C1-4343-1544-2261147A9F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6589" y="3530084"/>
            <a:ext cx="3238953" cy="23674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647C09-CC13-C357-DA7C-521CD974B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1425" y="160920"/>
            <a:ext cx="18415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8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7DB2D-477A-91F9-9855-738C66151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pple logo with a bite taken out of it&#10;&#10;AI-generated content may be incorrect.">
            <a:extLst>
              <a:ext uri="{FF2B5EF4-FFF2-40B4-BE49-F238E27FC236}">
                <a16:creationId xmlns:a16="http://schemas.microsoft.com/office/drawing/2014/main" id="{65A692BC-2838-7AF5-AD5B-8D8E6E8D1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89" y="1725529"/>
            <a:ext cx="2235200" cy="2095500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9BC1BBE7-7021-D7DC-28C1-6BF21BD93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39" y="4084721"/>
            <a:ext cx="2705100" cy="55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633DED-6347-5439-58D9-CB115F8C6C90}"/>
              </a:ext>
            </a:extLst>
          </p:cNvPr>
          <p:cNvSpPr txBox="1"/>
          <p:nvPr/>
        </p:nvSpPr>
        <p:spPr>
          <a:xfrm>
            <a:off x="5959929" y="1098239"/>
            <a:ext cx="2927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black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400</a:t>
            </a:r>
            <a:r>
              <a: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 CLOSING PRICES</a:t>
            </a:r>
          </a:p>
        </p:txBody>
      </p:sp>
      <p:pic>
        <p:nvPicPr>
          <p:cNvPr id="9" name="Picture 8" descr="A purple and black text&#10;&#10;AI-generated content may be incorrect.">
            <a:extLst>
              <a:ext uri="{FF2B5EF4-FFF2-40B4-BE49-F238E27FC236}">
                <a16:creationId xmlns:a16="http://schemas.microsoft.com/office/drawing/2014/main" id="{AF25323A-10EE-1215-5CEB-029F7FBB5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276" y="2792186"/>
            <a:ext cx="2365309" cy="6368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381CE1-10C2-17D1-F129-1631547ACA78}"/>
              </a:ext>
            </a:extLst>
          </p:cNvPr>
          <p:cNvSpPr txBox="1"/>
          <p:nvPr/>
        </p:nvSpPr>
        <p:spPr>
          <a:xfrm>
            <a:off x="6267276" y="3623056"/>
            <a:ext cx="2870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9E3EF1"/>
                </a:solidFill>
              </a:rPr>
              <a:t>finance.yahoo.com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203AE8-2B28-C774-85B5-89FE21C6E7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9796" b="69796"/>
          <a:stretch>
            <a:fillRect/>
          </a:stretch>
        </p:blipFill>
        <p:spPr>
          <a:xfrm>
            <a:off x="7986736" y="4983470"/>
            <a:ext cx="349544" cy="6214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DC6138-6FB5-C3A6-54E1-8A42382B0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4539" y="449061"/>
            <a:ext cx="3371723" cy="595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126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2210C2-DD24-2A5E-6490-D39B776DA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073" y="865414"/>
            <a:ext cx="2900631" cy="5127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EA1F73-A35A-59BD-C651-44576DB91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668" y="0"/>
            <a:ext cx="6564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21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4DD0E4-FA31-0787-F0E3-DE12DCDD7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A30700-2963-AFB1-5141-26D292ADC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073" y="865414"/>
            <a:ext cx="2900631" cy="51271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77D06A-D660-F764-A318-2E1671361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748" y="0"/>
            <a:ext cx="6781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11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7B1C4-7AAA-4912-EECF-DEBC441AF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B7A00-9C9B-7D4F-11D3-253DB518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525F15-B6E6-1DF9-5A7F-04CA8E50D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914166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474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EE03743-943D-5803-17DB-A2D9AFEDB008}"/>
              </a:ext>
            </a:extLst>
          </p:cNvPr>
          <p:cNvSpPr txBox="1"/>
          <p:nvPr/>
        </p:nvSpPr>
        <p:spPr>
          <a:xfrm>
            <a:off x="6201987" y="2722403"/>
            <a:ext cx="28892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Predictions for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AAPL 329</a:t>
            </a:r>
            <a:r>
              <a:rPr kumimoji="0" lang="en-US" sz="2000" b="1" i="0" u="none" strike="noStrike" kern="1200" cap="none" spc="0" normalizeH="0" baseline="3000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Day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Closing Price  10/08/26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1E9A13-49A0-9626-9085-347D26324FC3}"/>
              </a:ext>
            </a:extLst>
          </p:cNvPr>
          <p:cNvSpPr txBox="1"/>
          <p:nvPr/>
        </p:nvSpPr>
        <p:spPr>
          <a:xfrm>
            <a:off x="6194706" y="6105742"/>
            <a:ext cx="23513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F6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L(x): exponential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F6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L(401) = $332.83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27BDF9-AFED-C8AD-6606-45B5A965DD3F}"/>
              </a:ext>
            </a:extLst>
          </p:cNvPr>
          <p:cNvSpPr txBox="1"/>
          <p:nvPr/>
        </p:nvSpPr>
        <p:spPr>
          <a:xfrm>
            <a:off x="1211224" y="5921076"/>
            <a:ext cx="468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 401</a:t>
            </a:r>
            <a:r>
              <a:rPr kumimoji="0" lang="en-US" sz="1800" b="1" i="0" u="none" strike="noStrike" kern="1200" cap="none" spc="0" normalizeH="0" baseline="3000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3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Day CLOSING PRICE: 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1C6DA6-872A-178D-90FD-C4205363C81C}"/>
              </a:ext>
            </a:extLst>
          </p:cNvPr>
          <p:cNvSpPr txBox="1"/>
          <p:nvPr/>
        </p:nvSpPr>
        <p:spPr>
          <a:xfrm>
            <a:off x="4662350" y="5949754"/>
            <a:ext cx="1253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C1E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$340.42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21892C9-3B2D-1C3E-A2C3-87F928773B9F}"/>
              </a:ext>
            </a:extLst>
          </p:cNvPr>
          <p:cNvSpPr txBox="1"/>
          <p:nvPr/>
        </p:nvSpPr>
        <p:spPr>
          <a:xfrm>
            <a:off x="6176004" y="4305697"/>
            <a:ext cx="219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98D8A-490E-7BE3-9780-75BE882FE0B3}"/>
              </a:ext>
            </a:extLst>
          </p:cNvPr>
          <p:cNvSpPr txBox="1"/>
          <p:nvPr/>
        </p:nvSpPr>
        <p:spPr>
          <a:xfrm>
            <a:off x="6194706" y="5008672"/>
            <a:ext cx="186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J(x): cubic </a:t>
            </a:r>
          </a:p>
          <a:p>
            <a:pPr lvl="0"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J(401)= $335.37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D851DC-9E24-2841-B310-55903F4BE0AC}"/>
              </a:ext>
            </a:extLst>
          </p:cNvPr>
          <p:cNvSpPr txBox="1"/>
          <p:nvPr/>
        </p:nvSpPr>
        <p:spPr>
          <a:xfrm>
            <a:off x="6176004" y="5588294"/>
            <a:ext cx="2066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K(x): quartic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K(401) = $354.56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E21FCE-01A7-4D6C-BB2D-B91608C0576A}"/>
              </a:ext>
            </a:extLst>
          </p:cNvPr>
          <p:cNvSpPr txBox="1"/>
          <p:nvPr/>
        </p:nvSpPr>
        <p:spPr>
          <a:xfrm>
            <a:off x="101890" y="76007"/>
            <a:ext cx="22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96030D7-4E40-808E-4D00-21F9F56A5203}"/>
              </a:ext>
            </a:extLst>
          </p:cNvPr>
          <p:cNvSpPr txBox="1"/>
          <p:nvPr/>
        </p:nvSpPr>
        <p:spPr>
          <a:xfrm>
            <a:off x="3085569" y="2905050"/>
            <a:ext cx="2523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EXPONENTIAL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6CBC16-99EB-6513-B5D9-4425564410DD}"/>
              </a:ext>
            </a:extLst>
          </p:cNvPr>
          <p:cNvSpPr txBox="1"/>
          <p:nvPr/>
        </p:nvSpPr>
        <p:spPr>
          <a:xfrm>
            <a:off x="6201987" y="3706442"/>
            <a:ext cx="2274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F(x): linear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F(401) = $326.82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1F46FC-C78C-7F5B-3C91-CE52A56B5A92}"/>
              </a:ext>
            </a:extLst>
          </p:cNvPr>
          <p:cNvSpPr txBox="1"/>
          <p:nvPr/>
        </p:nvSpPr>
        <p:spPr>
          <a:xfrm>
            <a:off x="86512" y="2938227"/>
            <a:ext cx="22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QUARTIC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B4E9F7-1A5C-623E-24B9-DF98D469F9C0}"/>
              </a:ext>
            </a:extLst>
          </p:cNvPr>
          <p:cNvSpPr txBox="1"/>
          <p:nvPr/>
        </p:nvSpPr>
        <p:spPr>
          <a:xfrm>
            <a:off x="6128891" y="76007"/>
            <a:ext cx="22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16F1D9-D79B-0677-12FB-8916A6BD6A92}"/>
              </a:ext>
            </a:extLst>
          </p:cNvPr>
          <p:cNvSpPr txBox="1"/>
          <p:nvPr/>
        </p:nvSpPr>
        <p:spPr>
          <a:xfrm>
            <a:off x="3087473" y="76007"/>
            <a:ext cx="22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QUADRATIC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81547-94A2-1A94-BB54-D79B499EF5FC}"/>
              </a:ext>
            </a:extLst>
          </p:cNvPr>
          <p:cNvSpPr txBox="1"/>
          <p:nvPr/>
        </p:nvSpPr>
        <p:spPr>
          <a:xfrm>
            <a:off x="6201987" y="4352773"/>
            <a:ext cx="2091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b="1">
                <a:solidFill>
                  <a:srgbClr val="FF0000"/>
                </a:solidFill>
              </a:rPr>
              <a:t>H(x): quadratic </a:t>
            </a:r>
          </a:p>
          <a:p>
            <a:pPr lvl="0">
              <a:defRPr/>
            </a:pPr>
            <a:r>
              <a:rPr lang="en-US" b="1">
                <a:solidFill>
                  <a:srgbClr val="FF0000"/>
                </a:solidFill>
              </a:rPr>
              <a:t>H(401) = $331.61</a:t>
            </a:r>
            <a:endParaRPr lang="en-US">
              <a:solidFill>
                <a:srgbClr val="FF0000"/>
              </a:solidFill>
            </a:endParaRPr>
          </a:p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5D75E5-957E-3FFC-D01D-CC2C744E9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1" y="76008"/>
            <a:ext cx="2857866" cy="264639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524A093-58D6-A0E2-30EF-5C12238AD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170" y="1987806"/>
            <a:ext cx="1266686" cy="5908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28D5921-8712-3D1F-735A-3FE1DB43D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110" y="76008"/>
            <a:ext cx="3059501" cy="2646396"/>
          </a:xfrm>
          <a:prstGeom prst="rect">
            <a:avLst/>
          </a:prstGeom>
          <a:ln w="41275">
            <a:solidFill>
              <a:srgbClr val="FF0000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A779821-BA52-751D-7131-6068A2DA7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020" y="63580"/>
            <a:ext cx="2913219" cy="2671252"/>
          </a:xfrm>
          <a:prstGeom prst="rect">
            <a:avLst/>
          </a:prstGeom>
          <a:ln w="41275">
            <a:solidFill>
              <a:schemeClr val="accent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F5CF3FC-5959-7ED0-ACA8-3C996F0D1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467" y="1908495"/>
            <a:ext cx="1647531" cy="71827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BEB50A-D387-DF9C-DA9B-AD5779CAB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5081" y="1914260"/>
            <a:ext cx="1481637" cy="70843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46B85C5-86CE-4B7D-A4A3-CFD6A76150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7" y="2834542"/>
            <a:ext cx="2822474" cy="2659793"/>
          </a:xfrm>
          <a:prstGeom prst="rect">
            <a:avLst/>
          </a:prstGeom>
          <a:ln w="41275">
            <a:solidFill>
              <a:srgbClr val="7030A0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5EAEB59-F006-7388-3040-91ED3EA7B4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5110" y="2861408"/>
            <a:ext cx="3059322" cy="2632927"/>
          </a:xfrm>
          <a:prstGeom prst="rect">
            <a:avLst/>
          </a:prstGeom>
          <a:ln w="44450">
            <a:solidFill>
              <a:srgbClr val="EF6F00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08E3451-7C51-9050-95CE-56BAFAFDD8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1189" y="4626209"/>
            <a:ext cx="1310442" cy="64989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1109682-D61A-3A98-75CB-7E834B5344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4170" y="4635379"/>
            <a:ext cx="1406750" cy="68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2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55" grpId="0"/>
      <p:bldP spid="56" grpId="0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938DF-576E-7BA3-1421-07148E15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VALUE OVER TIME</a:t>
            </a:r>
            <a:br>
              <a:rPr lang="en-US" b="1"/>
            </a:br>
            <a:r>
              <a:rPr lang="en-US" sz="2800" b="1" i="1">
                <a:solidFill>
                  <a:srgbClr val="0908FF"/>
                </a:solidFill>
              </a:rPr>
              <a:t>How does your car appreciate/depreciate?</a:t>
            </a:r>
            <a:endParaRPr lang="en-US" sz="2800" b="1" i="1"/>
          </a:p>
        </p:txBody>
      </p:sp>
      <p:pic>
        <p:nvPicPr>
          <p:cNvPr id="4" name="Picture 3" descr="Depreciation.tiff">
            <a:extLst>
              <a:ext uri="{FF2B5EF4-FFF2-40B4-BE49-F238E27FC236}">
                <a16:creationId xmlns:a16="http://schemas.microsoft.com/office/drawing/2014/main" id="{14632E92-E7EF-AA3F-9BAB-A13F94E11C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86" r="1563" b="35903"/>
          <a:stretch>
            <a:fillRect/>
          </a:stretch>
        </p:blipFill>
        <p:spPr>
          <a:xfrm>
            <a:off x="-207371" y="1714498"/>
            <a:ext cx="9351371" cy="254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6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D05D48-E37A-4902-34B7-25D203A8DB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544"/>
          <a:stretch>
            <a:fillRect/>
          </a:stretch>
        </p:blipFill>
        <p:spPr>
          <a:xfrm>
            <a:off x="-130629" y="0"/>
            <a:ext cx="3069771" cy="2968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CCD82-EC2E-FE0E-4907-882CC5024F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304"/>
          <a:stretch>
            <a:fillRect/>
          </a:stretch>
        </p:blipFill>
        <p:spPr>
          <a:xfrm>
            <a:off x="2808514" y="-1"/>
            <a:ext cx="6335486" cy="29687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EC044B-A5D2-88B9-7C89-6A711F64B6F3}"/>
              </a:ext>
            </a:extLst>
          </p:cNvPr>
          <p:cNvSpPr txBox="1"/>
          <p:nvPr/>
        </p:nvSpPr>
        <p:spPr>
          <a:xfrm>
            <a:off x="2351287" y="367457"/>
            <a:ext cx="47189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MARKER FELT THIN" panose="02000400000000000000" pitchFamily="2" charset="77"/>
              </a:rPr>
              <a:t>“A 2 – 3 year old used car always saves you the most money. Let someone else suffer the initial depreciation!!!”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800C4A-75DB-FB8F-DA12-7599144D4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950" y="3213766"/>
            <a:ext cx="6919632" cy="32575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7F238BC-2161-3902-6C6C-F7FD142D17CE}"/>
              </a:ext>
            </a:extLst>
          </p:cNvPr>
          <p:cNvSpPr txBox="1"/>
          <p:nvPr/>
        </p:nvSpPr>
        <p:spPr>
          <a:xfrm>
            <a:off x="5959929" y="4842541"/>
            <a:ext cx="13307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9%</a:t>
            </a:r>
          </a:p>
          <a:p>
            <a:r>
              <a:rPr lang="en-US" sz="2000" b="1">
                <a:solidFill>
                  <a:srgbClr val="FF0000"/>
                </a:solidFill>
              </a:rPr>
              <a:t>17.6%</a:t>
            </a:r>
          </a:p>
          <a:p>
            <a:r>
              <a:rPr lang="en-US" sz="2000" b="1">
                <a:solidFill>
                  <a:srgbClr val="FF0000"/>
                </a:solidFill>
              </a:rPr>
              <a:t>14.7%</a:t>
            </a:r>
          </a:p>
          <a:p>
            <a:r>
              <a:rPr lang="en-US" sz="2000" b="1">
                <a:solidFill>
                  <a:srgbClr val="FF0000"/>
                </a:solidFill>
              </a:rPr>
              <a:t>17.2%</a:t>
            </a:r>
          </a:p>
          <a:p>
            <a:r>
              <a:rPr lang="en-US" sz="2000" b="1">
                <a:solidFill>
                  <a:srgbClr val="FF0000"/>
                </a:solidFill>
              </a:rPr>
              <a:t>17%</a:t>
            </a:r>
          </a:p>
        </p:txBody>
      </p:sp>
    </p:spTree>
    <p:extLst>
      <p:ext uri="{BB962C8B-B14F-4D97-AF65-F5344CB8AC3E}">
        <p14:creationId xmlns:p14="http://schemas.microsoft.com/office/powerpoint/2010/main" val="12787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442" y="421595"/>
            <a:ext cx="5627254" cy="1219200"/>
          </a:xfrm>
        </p:spPr>
        <p:txBody>
          <a:bodyPr/>
          <a:lstStyle/>
          <a:p>
            <a:pPr algn="l"/>
            <a:r>
              <a:rPr lang="en-US" sz="3200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What Role Can Statistics Play in Negotiating an Automobile Transaction?</a:t>
            </a:r>
            <a:endParaRPr lang="en-US" sz="32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4" name="Text Box 77"/>
          <p:cNvSpPr txBox="1">
            <a:spLocks noChangeArrowheads="1"/>
          </p:cNvSpPr>
          <p:nvPr/>
        </p:nvSpPr>
        <p:spPr bwMode="auto">
          <a:xfrm>
            <a:off x="411133" y="1937498"/>
            <a:ext cx="367838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Megan is looking for a used 2024 Chevy Malibu and finds these prices for cars in the same condition with similar accessories. 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0115" name="Text Box 80"/>
          <p:cNvSpPr txBox="1">
            <a:spLocks noChangeArrowheads="1"/>
          </p:cNvSpPr>
          <p:nvPr/>
        </p:nvSpPr>
        <p:spPr bwMode="auto">
          <a:xfrm>
            <a:off x="8763000" y="6491288"/>
            <a:ext cx="38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6E35407-8937-5D83-BCD3-6F375F10D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394" y="58699"/>
            <a:ext cx="2971223" cy="686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71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3982-E5ED-C865-A0E7-EA805885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 descr="A screenshot of a graph&#10;&#10;Description automatically generated">
            <a:extLst>
              <a:ext uri="{FF2B5EF4-FFF2-40B4-BE49-F238E27FC236}">
                <a16:creationId xmlns:a16="http://schemas.microsoft.com/office/drawing/2014/main" id="{063FFAD8-9F67-C965-B4C5-2F852FD99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6337" y="565265"/>
            <a:ext cx="9144081" cy="6364347"/>
          </a:xfrm>
        </p:spPr>
      </p:pic>
      <p:pic>
        <p:nvPicPr>
          <p:cNvPr id="3" name="Picture 2" descr="A green and white logo&#10;&#10;Description automatically generated">
            <a:extLst>
              <a:ext uri="{FF2B5EF4-FFF2-40B4-BE49-F238E27FC236}">
                <a16:creationId xmlns:a16="http://schemas.microsoft.com/office/drawing/2014/main" id="{7D105892-37C6-62C6-45E7-74F854182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033" y="5439"/>
            <a:ext cx="3699967" cy="111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66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1064E-A53E-2F47-E65C-4CC795AD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aph with green dots&#10;&#10;Description automatically generated">
            <a:extLst>
              <a:ext uri="{FF2B5EF4-FFF2-40B4-BE49-F238E27FC236}">
                <a16:creationId xmlns:a16="http://schemas.microsoft.com/office/drawing/2014/main" id="{EE69ACCB-6EB1-D041-D769-E1BC9D1CD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09" y="743596"/>
            <a:ext cx="9059391" cy="538256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76897C-1E8F-610C-8DE2-A5C54AFBBA30}"/>
              </a:ext>
            </a:extLst>
          </p:cNvPr>
          <p:cNvSpPr txBox="1"/>
          <p:nvPr/>
        </p:nvSpPr>
        <p:spPr>
          <a:xfrm>
            <a:off x="4129548" y="3274142"/>
            <a:ext cx="4011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y</a:t>
            </a:r>
            <a:r>
              <a:rPr lang="en-US" sz="2400" b="1">
                <a:solidFill>
                  <a:srgbClr val="FF0000"/>
                </a:solidFill>
              </a:rPr>
              <a:t> = -0.0627655</a:t>
            </a:r>
            <a:r>
              <a:rPr lang="en-US" sz="2400" b="1" i="1">
                <a:solidFill>
                  <a:srgbClr val="FF0000"/>
                </a:solidFill>
              </a:rPr>
              <a:t>x </a:t>
            </a:r>
            <a:r>
              <a:rPr lang="en-US" sz="2400" b="1">
                <a:solidFill>
                  <a:srgbClr val="FF0000"/>
                </a:solidFill>
              </a:rPr>
              <a:t>+ 20,408.3</a:t>
            </a:r>
            <a:endParaRPr lang="en-US" sz="24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24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Text Box 80"/>
          <p:cNvSpPr txBox="1">
            <a:spLocks noChangeArrowheads="1"/>
          </p:cNvSpPr>
          <p:nvPr/>
        </p:nvSpPr>
        <p:spPr bwMode="auto">
          <a:xfrm>
            <a:off x="8763000" y="6491288"/>
            <a:ext cx="38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6E35407-8937-5D83-BCD3-6F375F10D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394" y="58699"/>
            <a:ext cx="2971223" cy="6866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8BDCB3-32E3-3986-5A79-EE558A24013D}"/>
              </a:ext>
            </a:extLst>
          </p:cNvPr>
          <p:cNvSpPr txBox="1"/>
          <p:nvPr/>
        </p:nvSpPr>
        <p:spPr>
          <a:xfrm>
            <a:off x="697301" y="3743325"/>
            <a:ext cx="497670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USED</a:t>
            </a:r>
          </a:p>
          <a:p>
            <a:endParaRPr lang="en-US" sz="2800"/>
          </a:p>
          <a:p>
            <a:r>
              <a:rPr lang="en-US" sz="3200" b="1" u="sng">
                <a:solidFill>
                  <a:schemeClr val="accent6">
                    <a:lumMod val="60000"/>
                    <a:lumOff val="40000"/>
                  </a:schemeClr>
                </a:solidFill>
              </a:rPr>
              <a:t>2024 Chevrolet Malibu</a:t>
            </a:r>
            <a:endParaRPr lang="en-US" sz="3200" b="1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/>
              <a:t>45,001 miles</a:t>
            </a:r>
          </a:p>
          <a:p>
            <a:endParaRPr lang="en-US" sz="2000"/>
          </a:p>
          <a:p>
            <a:r>
              <a:rPr lang="en-US" sz="3600" b="1"/>
              <a:t>$17,990  </a:t>
            </a:r>
            <a:r>
              <a:rPr lang="en-US" sz="2400" b="1"/>
              <a:t> </a:t>
            </a:r>
            <a:endParaRPr lang="en-US" sz="3600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B8C928-A260-8005-ABCC-E52A4E1C2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00" y="599225"/>
            <a:ext cx="4607101" cy="251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792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9B1784-26BF-3981-6031-91503B743E94}"/>
              </a:ext>
            </a:extLst>
          </p:cNvPr>
          <p:cNvSpPr txBox="1"/>
          <p:nvPr/>
        </p:nvSpPr>
        <p:spPr>
          <a:xfrm>
            <a:off x="631768" y="4887883"/>
            <a:ext cx="374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When x</a:t>
            </a:r>
            <a:r>
              <a:rPr lang="en-US" sz="3600" b="1" baseline="-25000"/>
              <a:t> </a:t>
            </a:r>
            <a:r>
              <a:rPr lang="en-US" sz="3600" b="1"/>
              <a:t>= 45,001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115394-E372-9B68-AA76-6A272051042A}"/>
              </a:ext>
            </a:extLst>
          </p:cNvPr>
          <p:cNvCxnSpPr>
            <a:cxnSpLocks/>
          </p:cNvCxnSpPr>
          <p:nvPr/>
        </p:nvCxnSpPr>
        <p:spPr>
          <a:xfrm flipV="1">
            <a:off x="3583858" y="3569816"/>
            <a:ext cx="1309418" cy="131806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9830F8-05BD-A2E3-3798-79408416F3C8}"/>
                  </a:ext>
                </a:extLst>
              </p:cNvPr>
              <p:cNvSpPr txBox="1"/>
              <p:nvPr/>
            </p:nvSpPr>
            <p:spPr>
              <a:xfrm>
                <a:off x="4763731" y="4887882"/>
                <a:ext cx="38686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/>
                  <a:t> </a:t>
                </a:r>
                <a:r>
                  <a:rPr lang="en-US" sz="3600" b="1"/>
                  <a:t>y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3600" b="1"/>
                  <a:t> $17,583.78</a:t>
                </a:r>
                <a:endParaRPr lang="en-US" sz="36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9830F8-05BD-A2E3-3798-79408416F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731" y="4887882"/>
                <a:ext cx="3868649" cy="646331"/>
              </a:xfrm>
              <a:prstGeom prst="rect">
                <a:avLst/>
              </a:prstGeom>
              <a:blipFill>
                <a:blip r:embed="rId4"/>
                <a:stretch>
                  <a:fillRect l="-2941" t="-1346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77A32-CC48-03F1-084E-BC136B4E0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8003" y="1901956"/>
            <a:ext cx="8229600" cy="4525963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 sz="3200" b="1" i="1">
                <a:solidFill>
                  <a:srgbClr val="FF0000"/>
                </a:solidFill>
              </a:rPr>
              <a:t>   y</a:t>
            </a:r>
            <a:r>
              <a:rPr lang="en-US" sz="3200" b="1">
                <a:solidFill>
                  <a:srgbClr val="FF0000"/>
                </a:solidFill>
              </a:rPr>
              <a:t> = -0.0627655</a:t>
            </a:r>
            <a:r>
              <a:rPr lang="en-US" sz="3200" b="1" i="1">
                <a:solidFill>
                  <a:srgbClr val="FF0000"/>
                </a:solidFill>
              </a:rPr>
              <a:t>x </a:t>
            </a:r>
            <a:r>
              <a:rPr lang="en-US" sz="3200" b="1">
                <a:solidFill>
                  <a:srgbClr val="FF0000"/>
                </a:solidFill>
              </a:rPr>
              <a:t>+ 20,408.3</a:t>
            </a:r>
            <a:endParaRPr lang="en-US" sz="3200" b="1" i="1">
              <a:solidFill>
                <a:srgbClr val="FF0000"/>
              </a:solidFill>
            </a:endParaRP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3F505-6EA5-1E95-EF5D-D51FFFC83F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236" y="600649"/>
            <a:ext cx="4047230" cy="17180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2823A0-7982-B62C-85F2-2C1795F6A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276" y="527768"/>
            <a:ext cx="3280052" cy="179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7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8AD28-8143-573C-9A00-43F536F26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B5FA25-04F2-D0F6-8419-BAC433987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274638"/>
            <a:ext cx="9107596" cy="553538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9485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216" y="584380"/>
            <a:ext cx="91440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ja-JP" sz="3600" b="1">
                <a:latin typeface="Arial" charset="0"/>
                <a:ea typeface="ＭＳ Ｐゴシック" charset="0"/>
                <a:cs typeface="ＭＳ Ｐゴシック" charset="0"/>
              </a:rPr>
              <a:t>AUTOMOBILE</a:t>
            </a:r>
            <a:r>
              <a:rPr lang="en-US" altLang="ja-JP" sz="3600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EXPENSE </a:t>
            </a:r>
            <a:r>
              <a:rPr lang="en-US" altLang="ja-JP" sz="3600" b="1">
                <a:latin typeface="Arial" charset="0"/>
                <a:ea typeface="ＭＳ Ｐゴシック" charset="0"/>
                <a:cs typeface="ＭＳ Ｐゴシック" charset="0"/>
              </a:rPr>
              <a:t>&amp;</a:t>
            </a:r>
            <a:r>
              <a:rPr lang="en-US" altLang="ja-JP" sz="3600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36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DEPRECIATION</a:t>
            </a:r>
            <a:endParaRPr lang="en-US" sz="360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03CD7-99AD-55F9-343F-47B5A94641D3}"/>
              </a:ext>
            </a:extLst>
          </p:cNvPr>
          <p:cNvSpPr txBox="1"/>
          <p:nvPr/>
        </p:nvSpPr>
        <p:spPr>
          <a:xfrm>
            <a:off x="8515500" y="6488668"/>
            <a:ext cx="514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$</a:t>
            </a:r>
          </a:p>
        </p:txBody>
      </p:sp>
      <p:pic>
        <p:nvPicPr>
          <p:cNvPr id="5" name="Picture 4" descr="A graph of a car with a red line and blue line&#10;&#10;AI-generated content may be incorrect.">
            <a:extLst>
              <a:ext uri="{FF2B5EF4-FFF2-40B4-BE49-F238E27FC236}">
                <a16:creationId xmlns:a16="http://schemas.microsoft.com/office/drawing/2014/main" id="{7B9C45C1-6479-D415-38BB-5AE3B3BA5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83" y="1543891"/>
            <a:ext cx="8882617" cy="494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49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65301" y="1961969"/>
            <a:ext cx="52916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>
                <a:ln>
                  <a:noFill/>
                </a:ln>
                <a:solidFill>
                  <a:srgbClr val="0B64FF"/>
                </a:solidFill>
                <a:effectLst/>
                <a:uLnTx/>
                <a:uFillTx/>
                <a:latin typeface="Chalkduster" charset="0"/>
                <a:ea typeface="ＭＳ Ｐゴシック" charset="0"/>
                <a:cs typeface="+mn-cs"/>
              </a:rPr>
              <a:t>PROBLEM SOLVING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>
                <a:ln>
                  <a:noFill/>
                </a:ln>
                <a:solidFill>
                  <a:srgbClr val="0B64FF"/>
                </a:solidFill>
                <a:effectLst/>
                <a:uLnTx/>
                <a:uFillTx/>
                <a:latin typeface="Chalkduster" charset="0"/>
                <a:ea typeface="ＭＳ Ｐゴシック" charset="0"/>
                <a:cs typeface="+mn-cs"/>
              </a:rPr>
              <a:t> THROUGH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>
                <a:ln>
                  <a:noFill/>
                </a:ln>
                <a:solidFill>
                  <a:srgbClr val="0B64FF"/>
                </a:solidFill>
                <a:effectLst/>
                <a:uLnTx/>
                <a:uFillTx/>
                <a:latin typeface="Chalkduster" charset="0"/>
                <a:ea typeface="ＭＳ Ｐゴシック" charset="0"/>
                <a:cs typeface="+mn-cs"/>
              </a:rPr>
              <a:t>PROBLEM POSING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0" i="0" u="none" strike="noStrike" kern="1200" cap="none" spc="0" normalizeH="0" baseline="0" noProof="0">
              <a:ln>
                <a:noFill/>
              </a:ln>
              <a:solidFill>
                <a:srgbClr val="0B64FF"/>
              </a:solidFill>
              <a:effectLst/>
              <a:uLnTx/>
              <a:uFillTx/>
              <a:latin typeface="Chalkduster" charset="0"/>
              <a:ea typeface="ＭＳ Ｐゴシック" charset="0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halkduster" charset="0"/>
                <a:ea typeface="ＭＳ Ｐゴシック" charset="0"/>
                <a:cs typeface="+mn-cs"/>
              </a:rPr>
              <a:t>What’s The Problem?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halkduster" charset="0"/>
              <a:ea typeface="ＭＳ Ｐゴシック" charset="0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" t="544" r="67131" b="-544"/>
          <a:stretch/>
        </p:blipFill>
        <p:spPr>
          <a:xfrm>
            <a:off x="-155862" y="799492"/>
            <a:ext cx="1933863" cy="54656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2"/>
          <a:stretch/>
        </p:blipFill>
        <p:spPr>
          <a:xfrm>
            <a:off x="7069666" y="799491"/>
            <a:ext cx="2074334" cy="54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69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358" y="1640161"/>
            <a:ext cx="4395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rPr>
              <a:t>CONTEXT:  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rPr>
              <a:t>Automobile Depreciation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358" y="1986410"/>
            <a:ext cx="4281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B64FF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rPr>
              <a:t>MATHEMATICAL TOPIC: 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B64FF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rPr>
              <a:t>Exponential Decay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64FF"/>
              </a:solidFill>
              <a:effectLst/>
              <a:uLnTx/>
              <a:uFillTx/>
              <a:latin typeface="Calibri" panose="020F0502020204030204"/>
              <a:ea typeface="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9" y="2457450"/>
            <a:ext cx="4023360" cy="731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41" y="5217839"/>
            <a:ext cx="3527296" cy="7399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9651" y="1975685"/>
            <a:ext cx="285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"/>
                <a:cs typeface="+mn-cs"/>
              </a:rPr>
              <a:t>Exponential Decay Formula</a:t>
            </a:r>
          </a:p>
        </p:txBody>
      </p:sp>
      <p:pic>
        <p:nvPicPr>
          <p:cNvPr id="9" name="Picture 8" descr="autodep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122" y="4024866"/>
            <a:ext cx="1479849" cy="13083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18" y="2354627"/>
            <a:ext cx="2924652" cy="146635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3300" y="152400"/>
            <a:ext cx="7823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halkduster" charset="0"/>
                <a:ea typeface="ＭＳ Ｐゴシック" charset="0"/>
                <a:cs typeface="+mn-cs"/>
              </a:rPr>
              <a:t>What’s The Problem?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Students are given a solution and have to write a word problem associated with a particular context.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D7847-2940-7225-56E1-5E859EF6A3C9}"/>
              </a:ext>
            </a:extLst>
          </p:cNvPr>
          <p:cNvSpPr txBox="1"/>
          <p:nvPr/>
        </p:nvSpPr>
        <p:spPr>
          <a:xfrm>
            <a:off x="275358" y="3288967"/>
            <a:ext cx="5016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Annie bought a car for $24,000. Based on her research, she knows that this make and model depreciates at 5.5% per year. What will her car be worth in 4 years?</a:t>
            </a:r>
          </a:p>
        </p:txBody>
      </p:sp>
    </p:spTree>
    <p:extLst>
      <p:ext uri="{BB962C8B-B14F-4D97-AF65-F5344CB8AC3E}">
        <p14:creationId xmlns:p14="http://schemas.microsoft.com/office/powerpoint/2010/main" val="237724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function&#10;&#10;AI-generated content may be incorrect.">
            <a:extLst>
              <a:ext uri="{FF2B5EF4-FFF2-40B4-BE49-F238E27FC236}">
                <a16:creationId xmlns:a16="http://schemas.microsoft.com/office/drawing/2014/main" id="{B34F41AF-9B79-EB04-116E-F0E56212E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04" y="1172208"/>
            <a:ext cx="9005290" cy="49447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FF0B24-4790-69EC-A3DE-A6CE7593E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594" y="257808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en-US" altLang="ja-JP" sz="3600" b="1" kern="0">
                <a:latin typeface="Arial" charset="0"/>
                <a:ea typeface="ＭＳ Ｐゴシック" charset="0"/>
                <a:cs typeface="ＭＳ Ｐゴシック" charset="0"/>
              </a:rPr>
              <a:t>AUTOMOBILE</a:t>
            </a:r>
            <a:r>
              <a:rPr lang="en-US" altLang="ja-JP" sz="3600" b="1" ker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EXPENSE </a:t>
            </a:r>
            <a:r>
              <a:rPr lang="en-US" altLang="ja-JP" sz="3600" b="1" kern="0">
                <a:latin typeface="Arial" charset="0"/>
                <a:ea typeface="ＭＳ Ｐゴシック" charset="0"/>
                <a:cs typeface="ＭＳ Ｐゴシック" charset="0"/>
              </a:rPr>
              <a:t>&amp;</a:t>
            </a:r>
            <a:r>
              <a:rPr lang="en-US" altLang="ja-JP" sz="3600" b="1" kern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3600" b="1" ker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DEPRECIATION</a:t>
            </a:r>
            <a:endParaRPr lang="en-US" sz="3600" kern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894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04800" y="107496"/>
            <a:ext cx="9144000" cy="914400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8000"/>
                </a:solidFill>
              </a:rPr>
              <a:t>AUTOMOBILE DEPRECIATION</a:t>
            </a:r>
            <a:endParaRPr lang="en-US" altLang="en-US" sz="3600" dirty="0">
              <a:solidFill>
                <a:srgbClr val="008000"/>
              </a:solidFill>
            </a:endParaRPr>
          </a:p>
        </p:txBody>
      </p:sp>
      <p:pic>
        <p:nvPicPr>
          <p:cNvPr id="8909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79"/>
          <a:stretch>
            <a:fillRect/>
          </a:stretch>
        </p:blipFill>
        <p:spPr bwMode="auto">
          <a:xfrm>
            <a:off x="2971800" y="2481755"/>
            <a:ext cx="3543300" cy="219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7" name="TextBox 3"/>
          <p:cNvSpPr txBox="1">
            <a:spLocks noChangeArrowheads="1"/>
          </p:cNvSpPr>
          <p:nvPr/>
        </p:nvSpPr>
        <p:spPr bwMode="auto">
          <a:xfrm>
            <a:off x="3141088" y="1660493"/>
            <a:ext cx="32047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Bath Tub Curve</a:t>
            </a:r>
          </a:p>
        </p:txBody>
      </p:sp>
      <p:pic>
        <p:nvPicPr>
          <p:cNvPr id="11" name="Picture 10" descr="SLineDep.tiff">
            <a:extLst>
              <a:ext uri="{FF2B5EF4-FFF2-40B4-BE49-F238E27FC236}">
                <a16:creationId xmlns:a16="http://schemas.microsoft.com/office/drawing/2014/main" id="{052B8BEB-D5EF-9144-A6A7-605CF9D6C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0"/>
            <a:ext cx="1600200" cy="1549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BF96C1-AD83-1549-A359-80E3C231B4AF}"/>
              </a:ext>
            </a:extLst>
          </p:cNvPr>
          <p:cNvSpPr txBox="1"/>
          <p:nvPr/>
        </p:nvSpPr>
        <p:spPr>
          <a:xfrm>
            <a:off x="3429000" y="448835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 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1                                       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x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4A3759-8704-4F40-883E-D4CF12A9AC41}"/>
              </a:ext>
            </a:extLst>
          </p:cNvPr>
          <p:cNvSpPr txBox="1"/>
          <p:nvPr/>
        </p:nvSpPr>
        <p:spPr>
          <a:xfrm>
            <a:off x="3657600" y="488519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Time in Years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2038E-E3BF-F049-B002-7A651DC09A6C}"/>
              </a:ext>
            </a:extLst>
          </p:cNvPr>
          <p:cNvSpPr txBox="1"/>
          <p:nvPr/>
        </p:nvSpPr>
        <p:spPr>
          <a:xfrm rot="16200000">
            <a:off x="1415079" y="3040558"/>
            <a:ext cx="2514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Car Value in Dollars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252B31-6A4C-6941-B4DB-BC978A42DA78}"/>
              </a:ext>
            </a:extLst>
          </p:cNvPr>
          <p:cNvSpPr txBox="1"/>
          <p:nvPr/>
        </p:nvSpPr>
        <p:spPr>
          <a:xfrm>
            <a:off x="609600" y="5458679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What’s the story when  0 ≦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≦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</a:t>
            </a:r>
            <a:r>
              <a:rPr kumimoji="0" 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1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			     x</a:t>
            </a:r>
            <a:r>
              <a:rPr kumimoji="0" 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1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charset="-128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≦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≦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</a:t>
            </a:r>
            <a:r>
              <a:rPr kumimoji="0" 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 			                   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x</a:t>
            </a:r>
            <a:r>
              <a:rPr kumimoji="0" lang="en-US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2    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4" name="Picture 3" descr="A picture containing car, outdoor, transport, orange&#10;&#10;Description automatically generated">
            <a:extLst>
              <a:ext uri="{FF2B5EF4-FFF2-40B4-BE49-F238E27FC236}">
                <a16:creationId xmlns:a16="http://schemas.microsoft.com/office/drawing/2014/main" id="{16AF3A20-CFF2-DAA9-7907-711497274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412"/>
          <a:stretch>
            <a:fillRect/>
          </a:stretch>
        </p:blipFill>
        <p:spPr>
          <a:xfrm>
            <a:off x="6088615" y="4885196"/>
            <a:ext cx="3055385" cy="173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2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 action="ppaction://hlinkpres?slideindex=1&amp;slidetitle="/>
          </p:cNvPr>
          <p:cNvSpPr/>
          <p:nvPr/>
        </p:nvSpPr>
        <p:spPr>
          <a:xfrm>
            <a:off x="0" y="6569106"/>
            <a:ext cx="9144000" cy="288894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31" tIns="45619" rIns="91231" bIns="45619" rtlCol="0" anchor="ctr"/>
          <a:lstStyle/>
          <a:p>
            <a:pPr marL="0" marR="0" lvl="0" indent="0" algn="ctr" defTabSz="456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25400"/>
            <a:ext cx="9144000" cy="288894"/>
          </a:xfrm>
          <a:prstGeom prst="rect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31" tIns="45619" rIns="91231" bIns="45619" rtlCol="0" anchor="ctr"/>
          <a:lstStyle/>
          <a:p>
            <a:pPr marL="0" marR="0" lvl="0" indent="0" algn="ctr" defTabSz="4561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 descr="A black and white text&#10;&#10;AI-generated content may be incorrect.">
            <a:extLst>
              <a:ext uri="{FF2B5EF4-FFF2-40B4-BE49-F238E27FC236}">
                <a16:creationId xmlns:a16="http://schemas.microsoft.com/office/drawing/2014/main" id="{E2BC2645-235F-FD99-4C3A-66730FBA8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867" y="928079"/>
            <a:ext cx="2784782" cy="664390"/>
          </a:xfrm>
          <a:prstGeom prst="rect">
            <a:avLst/>
          </a:prstGeom>
        </p:spPr>
      </p:pic>
      <p:pic>
        <p:nvPicPr>
          <p:cNvPr id="10" name="Picture 9" descr="A rolled up money in a car tire&#10;&#10;AI-generated content may be incorrect.">
            <a:extLst>
              <a:ext uri="{FF2B5EF4-FFF2-40B4-BE49-F238E27FC236}">
                <a16:creationId xmlns:a16="http://schemas.microsoft.com/office/drawing/2014/main" id="{698DC35E-CD76-03D1-01BC-50EA4CCBB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7274"/>
            <a:ext cx="2296742" cy="2420376"/>
          </a:xfrm>
          <a:prstGeom prst="rect">
            <a:avLst/>
          </a:prstGeom>
        </p:spPr>
      </p:pic>
      <p:pic>
        <p:nvPicPr>
          <p:cNvPr id="12" name="Picture 11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D000FEAD-B6FF-ED3F-256E-0980125D7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6239" y="1788031"/>
            <a:ext cx="4800504" cy="1285849"/>
          </a:xfrm>
          <a:prstGeom prst="rect">
            <a:avLst/>
          </a:prstGeom>
        </p:spPr>
      </p:pic>
      <p:pic>
        <p:nvPicPr>
          <p:cNvPr id="14" name="Picture 13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DED92968-18D6-75D1-1E49-56F96177751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164"/>
          <a:stretch>
            <a:fillRect/>
          </a:stretch>
        </p:blipFill>
        <p:spPr>
          <a:xfrm>
            <a:off x="0" y="3307500"/>
            <a:ext cx="9190292" cy="22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805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849428-FD6B-F4EC-F753-DC514A5E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04"/>
          <a:stretch>
            <a:fillRect/>
          </a:stretch>
        </p:blipFill>
        <p:spPr>
          <a:xfrm>
            <a:off x="3069772" y="-1"/>
            <a:ext cx="6074228" cy="29687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411AAB-4B2E-3E44-1916-3A9673B80F56}"/>
              </a:ext>
            </a:extLst>
          </p:cNvPr>
          <p:cNvSpPr txBox="1"/>
          <p:nvPr/>
        </p:nvSpPr>
        <p:spPr>
          <a:xfrm>
            <a:off x="0" y="4073236"/>
            <a:ext cx="92409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EV vs GAS-POWERED IS AN INDIVIDUALIZED DECISION!  EACH PERSON NEEDS TO</a:t>
            </a:r>
          </a:p>
          <a:p>
            <a:r>
              <a:rPr lang="en-US" sz="3200" b="1">
                <a:solidFill>
                  <a:srgbClr val="0F9245"/>
                </a:solidFill>
              </a:rPr>
              <a:t>DO THE MATH </a:t>
            </a:r>
            <a:r>
              <a:rPr lang="en-US" sz="3200" b="1"/>
              <a:t>BASED ON THEIR OWN SITUATION.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44CC0A-5660-9AC5-50AB-3A38D26FDA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44"/>
          <a:stretch>
            <a:fillRect/>
          </a:stretch>
        </p:blipFill>
        <p:spPr>
          <a:xfrm>
            <a:off x="-114300" y="-2"/>
            <a:ext cx="3184071" cy="29687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C93E02-5BAD-C8FD-AD96-199F06F6AE6B}"/>
              </a:ext>
            </a:extLst>
          </p:cNvPr>
          <p:cNvSpPr txBox="1"/>
          <p:nvPr/>
        </p:nvSpPr>
        <p:spPr>
          <a:xfrm>
            <a:off x="2299855" y="722661"/>
            <a:ext cx="4641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Marker Felt Thin" panose="02000400000000000000" pitchFamily="2" charset="77"/>
              </a:rPr>
              <a:t>Buy an expensive EV to immediately stop wasting money on $4.50/gallon gas!</a:t>
            </a:r>
          </a:p>
        </p:txBody>
      </p:sp>
    </p:spTree>
    <p:extLst>
      <p:ext uri="{BB962C8B-B14F-4D97-AF65-F5344CB8AC3E}">
        <p14:creationId xmlns:p14="http://schemas.microsoft.com/office/powerpoint/2010/main" val="285903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mparison of a price tag&#10;&#10;Description automatically generated">
            <a:extLst>
              <a:ext uri="{FF2B5EF4-FFF2-40B4-BE49-F238E27FC236}">
                <a16:creationId xmlns:a16="http://schemas.microsoft.com/office/drawing/2014/main" id="{55DDA548-060D-CE6E-D398-037476E869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851"/>
          <a:stretch/>
        </p:blipFill>
        <p:spPr>
          <a:xfrm>
            <a:off x="639720" y="2051444"/>
            <a:ext cx="3742313" cy="2579182"/>
          </a:xfrm>
          <a:prstGeom prst="rect">
            <a:avLst/>
          </a:prstGeom>
        </p:spPr>
      </p:pic>
      <p:pic>
        <p:nvPicPr>
          <p:cNvPr id="5" name="Picture 4" descr="A comparison of a price tag&#10;&#10;Description automatically generated">
            <a:extLst>
              <a:ext uri="{FF2B5EF4-FFF2-40B4-BE49-F238E27FC236}">
                <a16:creationId xmlns:a16="http://schemas.microsoft.com/office/drawing/2014/main" id="{576EF615-8989-C20F-4D12-70A3E430A1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412"/>
          <a:stretch/>
        </p:blipFill>
        <p:spPr>
          <a:xfrm>
            <a:off x="4883286" y="2051444"/>
            <a:ext cx="3620994" cy="25791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4E6E3A-F1A6-4FAC-999E-8FC4A5037665}"/>
              </a:ext>
            </a:extLst>
          </p:cNvPr>
          <p:cNvSpPr txBox="1"/>
          <p:nvPr/>
        </p:nvSpPr>
        <p:spPr>
          <a:xfrm>
            <a:off x="0" y="-54597"/>
            <a:ext cx="881845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DO YOU COMPARE?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The average fuel consumption                The average electricity consumption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efficiency of a gas-powered                     efficiency of an electric-powered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vehicle (MPG)                                                vehicle (MPGe)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A red and white gas pump&#10;&#10;Description automatically generated">
            <a:extLst>
              <a:ext uri="{FF2B5EF4-FFF2-40B4-BE49-F238E27FC236}">
                <a16:creationId xmlns:a16="http://schemas.microsoft.com/office/drawing/2014/main" id="{5FFCD9DE-8557-6902-C850-35FCD8BB0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641" y="4630626"/>
            <a:ext cx="4214656" cy="1964727"/>
          </a:xfrm>
          <a:prstGeom prst="rect">
            <a:avLst/>
          </a:prstGeom>
        </p:spPr>
      </p:pic>
      <p:sp>
        <p:nvSpPr>
          <p:cNvPr id="2" name="Donut 1">
            <a:extLst>
              <a:ext uri="{FF2B5EF4-FFF2-40B4-BE49-F238E27FC236}">
                <a16:creationId xmlns:a16="http://schemas.microsoft.com/office/drawing/2014/main" id="{6F84D2C8-DDD7-66A3-429C-FE71E653AD0A}"/>
              </a:ext>
            </a:extLst>
          </p:cNvPr>
          <p:cNvSpPr/>
          <p:nvPr/>
        </p:nvSpPr>
        <p:spPr>
          <a:xfrm>
            <a:off x="639720" y="2286000"/>
            <a:ext cx="1412104" cy="914400"/>
          </a:xfrm>
          <a:prstGeom prst="donut">
            <a:avLst>
              <a:gd name="adj" fmla="val 5479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onut 2">
            <a:extLst>
              <a:ext uri="{FF2B5EF4-FFF2-40B4-BE49-F238E27FC236}">
                <a16:creationId xmlns:a16="http://schemas.microsoft.com/office/drawing/2014/main" id="{4FDE7EA3-3D3A-1C51-0251-177026D7D667}"/>
              </a:ext>
            </a:extLst>
          </p:cNvPr>
          <p:cNvSpPr/>
          <p:nvPr/>
        </p:nvSpPr>
        <p:spPr>
          <a:xfrm>
            <a:off x="4868417" y="2286000"/>
            <a:ext cx="1412104" cy="914400"/>
          </a:xfrm>
          <a:prstGeom prst="donut">
            <a:avLst>
              <a:gd name="adj" fmla="val 5479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FE5D69-B0E0-CB94-16A7-C7E349C7AF61}"/>
              </a:ext>
            </a:extLst>
          </p:cNvPr>
          <p:cNvCxnSpPr>
            <a:cxnSpLocks/>
            <a:stCxn id="2" idx="4"/>
          </p:cNvCxnSpPr>
          <p:nvPr/>
        </p:nvCxnSpPr>
        <p:spPr>
          <a:xfrm flipH="1">
            <a:off x="1135626" y="3200400"/>
            <a:ext cx="210146" cy="143022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35A6EE-D96F-1359-5228-EA9A1211C9BF}"/>
              </a:ext>
            </a:extLst>
          </p:cNvPr>
          <p:cNvCxnSpPr>
            <a:cxnSpLocks/>
          </p:cNvCxnSpPr>
          <p:nvPr/>
        </p:nvCxnSpPr>
        <p:spPr>
          <a:xfrm>
            <a:off x="5789459" y="3133848"/>
            <a:ext cx="1412104" cy="149677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109F44B-340B-2BEF-7DBD-E6B603534ABE}"/>
              </a:ext>
            </a:extLst>
          </p:cNvPr>
          <p:cNvSpPr txBox="1"/>
          <p:nvPr/>
        </p:nvSpPr>
        <p:spPr>
          <a:xfrm>
            <a:off x="208420" y="4630626"/>
            <a:ext cx="2446221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many gallons of gas used in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miles?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100/34  approx. 2.9 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429179-3E26-5DB3-DC59-6DCCCF881232}"/>
              </a:ext>
            </a:extLst>
          </p:cNvPr>
          <p:cNvSpPr txBox="1"/>
          <p:nvPr/>
        </p:nvSpPr>
        <p:spPr>
          <a:xfrm>
            <a:off x="6905985" y="4577387"/>
            <a:ext cx="24095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many KwH of electricicty used in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miles?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3370/99 approx. 34 KwH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EB25BC-E500-B41A-5A6E-B410605B59A0}"/>
              </a:ext>
            </a:extLst>
          </p:cNvPr>
          <p:cNvSpPr/>
          <p:nvPr/>
        </p:nvSpPr>
        <p:spPr>
          <a:xfrm>
            <a:off x="8804263" y="644949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$</a:t>
            </a:r>
          </a:p>
        </p:txBody>
      </p:sp>
      <p:pic>
        <p:nvPicPr>
          <p:cNvPr id="17" name="Picture 1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BD6504BF-87E4-2E2B-58C5-2315F06068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773" r="2267"/>
          <a:stretch>
            <a:fillRect/>
          </a:stretch>
        </p:blipFill>
        <p:spPr>
          <a:xfrm>
            <a:off x="325550" y="607834"/>
            <a:ext cx="8227388" cy="177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0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2" grpId="0" uiExpand="1" build="allAtOnce"/>
      <p:bldP spid="14" grpId="0" uiExpand="1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64000">
              <a:srgbClr val="0B2B69"/>
            </a:gs>
            <a:gs pos="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291" y="323511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 APR                                           APY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1598" y="5217445"/>
            <a:ext cx="7694968" cy="369191"/>
          </a:xfrm>
          <a:prstGeom prst="rect">
            <a:avLst/>
          </a:prstGeom>
          <a:noFill/>
        </p:spPr>
        <p:txBody>
          <a:bodyPr wrap="square" lIns="91295" tIns="45650" rIns="91295" bIns="45650" rtlCol="0">
            <a:spAutoFit/>
          </a:bodyPr>
          <a:lstStyle/>
          <a:p>
            <a:pPr marL="0" marR="0" lvl="0" indent="0" algn="l" defTabSz="4564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"/>
              <a:cs typeface="+mn-cs"/>
            </a:endParaRPr>
          </a:p>
        </p:txBody>
      </p:sp>
      <p:pic>
        <p:nvPicPr>
          <p:cNvPr id="7" name="Picture 4" descr="interest_ra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4038600"/>
            <a:ext cx="33147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Callout 1 7"/>
          <p:cNvSpPr/>
          <p:nvPr/>
        </p:nvSpPr>
        <p:spPr>
          <a:xfrm>
            <a:off x="7123497" y="4681793"/>
            <a:ext cx="1741118" cy="1440493"/>
          </a:xfrm>
          <a:prstGeom prst="borderCallout1">
            <a:avLst>
              <a:gd name="adj1" fmla="val 18750"/>
              <a:gd name="adj2" fmla="val -8333"/>
              <a:gd name="adj3" fmla="val -61457"/>
              <a:gd name="adj4" fmla="val -736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 INTEREST FORMULA</a:t>
            </a:r>
          </a:p>
        </p:txBody>
      </p:sp>
      <p:sp>
        <p:nvSpPr>
          <p:cNvPr id="9" name="Line Callout 1 8"/>
          <p:cNvSpPr/>
          <p:nvPr/>
        </p:nvSpPr>
        <p:spPr>
          <a:xfrm>
            <a:off x="457200" y="4681793"/>
            <a:ext cx="1770476" cy="1440493"/>
          </a:xfrm>
          <a:prstGeom prst="borderCallout1">
            <a:avLst>
              <a:gd name="adj1" fmla="val 24837"/>
              <a:gd name="adj2" fmla="val 108334"/>
              <a:gd name="adj3" fmla="val -70403"/>
              <a:gd name="adj4" fmla="val 10762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COMPOUND INTEREST FORMULA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FC6D5-A72C-A9E1-BE20-C1C537BFB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29"/>
          <a:stretch>
            <a:fillRect/>
          </a:stretch>
        </p:blipFill>
        <p:spPr>
          <a:xfrm rot="10800000">
            <a:off x="-44450" y="-1"/>
            <a:ext cx="6273800" cy="27105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6F7FF5-2DED-79B2-260D-E089D5320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550" y="175338"/>
            <a:ext cx="1752889" cy="431038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DB00FD9-5893-8D1E-DBC6-6B92E9EC5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19800" y="-1"/>
            <a:ext cx="3124200" cy="26994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CB047D-F4F6-FF09-4379-5512C846DEBB}"/>
              </a:ext>
            </a:extLst>
          </p:cNvPr>
          <p:cNvSpPr txBox="1"/>
          <p:nvPr/>
        </p:nvSpPr>
        <p:spPr>
          <a:xfrm>
            <a:off x="2676188" y="910050"/>
            <a:ext cx="5259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Marker Felt Thin" panose="02000400000000000000" pitchFamily="2" charset="77"/>
              </a:rPr>
              <a:t>An account with 5% APR is exactly the same as an account with 5% APY!</a:t>
            </a:r>
          </a:p>
        </p:txBody>
      </p:sp>
    </p:spTree>
    <p:extLst>
      <p:ext uri="{BB962C8B-B14F-4D97-AF65-F5344CB8AC3E}">
        <p14:creationId xmlns:p14="http://schemas.microsoft.com/office/powerpoint/2010/main" val="23826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solidFill>
                  <a:srgbClr val="008000"/>
                </a:solidFill>
              </a:rPr>
              <a:t>Getting a “Feel” for Compound Interest</a:t>
            </a:r>
            <a:r>
              <a:rPr lang="en-US" altLang="en-US" sz="3200" dirty="0">
                <a:solidFill>
                  <a:srgbClr val="008000"/>
                </a:solidFill>
              </a:rPr>
              <a:t> </a:t>
            </a:r>
            <a:br>
              <a:rPr lang="en-US" altLang="en-US" sz="3600" dirty="0">
                <a:solidFill>
                  <a:srgbClr val="008000"/>
                </a:solidFill>
              </a:rPr>
            </a:br>
            <a:endParaRPr lang="en-US" altLang="en-US" sz="3600" dirty="0">
              <a:solidFill>
                <a:srgbClr val="008000"/>
              </a:solidFill>
            </a:endParaRP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875223"/>
            <a:ext cx="3581400" cy="4851400"/>
          </a:xfrm>
        </p:spPr>
        <p:txBody>
          <a:bodyPr>
            <a:normAutofit fontScale="92500" lnSpcReduction="20000"/>
          </a:bodyPr>
          <a:lstStyle/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Lea has a bank account that compounds interest daily at a rate of 1.2%. </a:t>
            </a: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endParaRPr lang="en-US" sz="2000" b="1" dirty="0">
              <a:solidFill>
                <a:srgbClr val="008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On the morning of June 18, the principal is $1,234.98. </a:t>
            </a: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endParaRPr lang="en-US" altLang="en-US" sz="2000" b="1" dirty="0">
              <a:solidFill>
                <a:srgbClr val="008000"/>
              </a:solidFill>
            </a:endParaRP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On June 18, Lea makes a $341 deposit and also withdraws $200 in cash.</a:t>
            </a: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endParaRPr lang="en-US" altLang="en-US" sz="2000" b="1" dirty="0">
              <a:solidFill>
                <a:srgbClr val="008000"/>
              </a:solidFill>
            </a:endParaRP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On June 19, Lea deposits $2,300 from selling her car. Also on June 19, an auto-pay for her $91.22 phone bill is subtracted. </a:t>
            </a:r>
          </a:p>
          <a:p>
            <a:pPr marL="0" indent="0" defTabSz="457200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What is her balance at the end of the day on June 19?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81400" y="1066800"/>
          <a:ext cx="5105400" cy="5256213"/>
        </p:xfrm>
        <a:graphic>
          <a:graphicData uri="http://schemas.openxmlformats.org/drawingml/2006/table">
            <a:tbl>
              <a:tblPr/>
              <a:tblGrid>
                <a:gridCol w="2398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9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25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Date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sym typeface="Wingdings" charset="2"/>
                        </a:rPr>
                        <a:t>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June 18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June 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9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Opening Balance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$1,234.98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$1,376.03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Deposit (+)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$341.00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$2,300.00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Withdrawal (-)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$200.00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$91.22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Principal Used to Compute Interest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$1,375.98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$3,584.81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Day</a:t>
                      </a:r>
                      <a:r>
                        <a:rPr kumimoji="0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’</a:t>
                      </a:r>
                      <a:r>
                        <a:rPr kumimoji="0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 Interest rounded to the nearest cent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$0.05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$0.12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5893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Ending Balance-(also tomorrow</a:t>
                      </a:r>
                      <a:r>
                        <a:rPr kumimoji="0" lang="ja-JP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’</a:t>
                      </a:r>
                      <a:r>
                        <a:rPr kumimoji="0" lang="en-US" altLang="ja-JP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 opening balance)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$1,376.03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$3,584.93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5CA1E95-E189-6AF3-ED96-69B12A1A4CED}"/>
              </a:ext>
            </a:extLst>
          </p:cNvPr>
          <p:cNvSpPr/>
          <p:nvPr/>
        </p:nvSpPr>
        <p:spPr>
          <a:xfrm>
            <a:off x="6032500" y="3720306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25D53-8CC9-7A3D-4952-2BFCF67F5D0F}"/>
              </a:ext>
            </a:extLst>
          </p:cNvPr>
          <p:cNvSpPr/>
          <p:nvPr/>
        </p:nvSpPr>
        <p:spPr>
          <a:xfrm>
            <a:off x="6032500" y="4730353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621A81-3507-ED32-5AF9-63A9BCAF801C}"/>
              </a:ext>
            </a:extLst>
          </p:cNvPr>
          <p:cNvSpPr/>
          <p:nvPr/>
        </p:nvSpPr>
        <p:spPr>
          <a:xfrm>
            <a:off x="7391400" y="1524000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B15EA-45F0-FFD4-B80A-FB9F9075519C}"/>
              </a:ext>
            </a:extLst>
          </p:cNvPr>
          <p:cNvSpPr/>
          <p:nvPr/>
        </p:nvSpPr>
        <p:spPr>
          <a:xfrm>
            <a:off x="7359650" y="2032000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DC147A-5742-5683-604B-009E8CDEC7E2}"/>
              </a:ext>
            </a:extLst>
          </p:cNvPr>
          <p:cNvSpPr/>
          <p:nvPr/>
        </p:nvSpPr>
        <p:spPr>
          <a:xfrm>
            <a:off x="7359650" y="2400300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D8348F-BE99-7E81-3892-977F50453EBC}"/>
              </a:ext>
            </a:extLst>
          </p:cNvPr>
          <p:cNvSpPr/>
          <p:nvPr/>
        </p:nvSpPr>
        <p:spPr>
          <a:xfrm>
            <a:off x="7391400" y="2814836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B1A4B-79B5-91FB-1352-80E6EF099A05}"/>
              </a:ext>
            </a:extLst>
          </p:cNvPr>
          <p:cNvSpPr/>
          <p:nvPr/>
        </p:nvSpPr>
        <p:spPr>
          <a:xfrm>
            <a:off x="7359650" y="3778946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3FB0D4-0C6E-A7B1-7D15-A63B05A9F8E3}"/>
              </a:ext>
            </a:extLst>
          </p:cNvPr>
          <p:cNvSpPr/>
          <p:nvPr/>
        </p:nvSpPr>
        <p:spPr>
          <a:xfrm>
            <a:off x="7391400" y="4752132"/>
            <a:ext cx="12192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Picture 1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2E08B66-3457-F447-E7A0-C94D0FB53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400" y="2209800"/>
            <a:ext cx="5130800" cy="29083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BBBE5D-9F0B-0196-5186-DFFA5F6C40D9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7251700" y="1822053"/>
            <a:ext cx="431074" cy="3048000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2605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975E06-9E63-5A5C-7161-C697736E1C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844"/>
          <a:stretch>
            <a:fillRect/>
          </a:stretch>
        </p:blipFill>
        <p:spPr>
          <a:xfrm>
            <a:off x="0" y="2087701"/>
            <a:ext cx="3053444" cy="29687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DC7A8-8509-D638-EECD-40FF384313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304"/>
          <a:stretch>
            <a:fillRect/>
          </a:stretch>
        </p:blipFill>
        <p:spPr>
          <a:xfrm>
            <a:off x="3053444" y="2087701"/>
            <a:ext cx="6090555" cy="2968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325F8-FC0B-A046-BCCF-0E16D6AA5985}"/>
              </a:ext>
            </a:extLst>
          </p:cNvPr>
          <p:cNvSpPr txBox="1"/>
          <p:nvPr/>
        </p:nvSpPr>
        <p:spPr>
          <a:xfrm>
            <a:off x="1068532" y="287206"/>
            <a:ext cx="7006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/>
              <a:t>SUBSCRIPTION SERVICES</a:t>
            </a:r>
          </a:p>
          <a:p>
            <a:pPr algn="ctr"/>
            <a:r>
              <a:rPr lang="en-US" sz="3600" b="1"/>
              <a:t>With Upfront + Recurring Fees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7BD81C-8E43-6891-F574-BEE1BDCF7093}"/>
              </a:ext>
            </a:extLst>
          </p:cNvPr>
          <p:cNvSpPr txBox="1"/>
          <p:nvPr/>
        </p:nvSpPr>
        <p:spPr>
          <a:xfrm>
            <a:off x="1753589" y="2684155"/>
            <a:ext cx="5512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Marker Felt Thin" panose="02000400000000000000" pitchFamily="2" charset="77"/>
              </a:rPr>
              <a:t>Keep the cash in your pocket and choose the lower upfront fee. It will preserve your cash flow!</a:t>
            </a:r>
          </a:p>
        </p:txBody>
      </p:sp>
    </p:spTree>
    <p:extLst>
      <p:ext uri="{BB962C8B-B14F-4D97-AF65-F5344CB8AC3E}">
        <p14:creationId xmlns:p14="http://schemas.microsoft.com/office/powerpoint/2010/main" val="5936465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7B6B72-4C39-8E9B-F80B-909E3A0F2BBA}"/>
              </a:ext>
            </a:extLst>
          </p:cNvPr>
          <p:cNvSpPr txBox="1"/>
          <p:nvPr/>
        </p:nvSpPr>
        <p:spPr>
          <a:xfrm>
            <a:off x="1004777" y="149692"/>
            <a:ext cx="713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Graphing Rational Functions: Smart Homes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F70217-1AF2-E255-9DEE-9454F441F013}"/>
              </a:ext>
            </a:extLst>
          </p:cNvPr>
          <p:cNvSpPr txBox="1"/>
          <p:nvPr/>
        </p:nvSpPr>
        <p:spPr>
          <a:xfrm>
            <a:off x="5208245" y="1061983"/>
            <a:ext cx="3383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SmartEye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C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ost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Function: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) = 1,600 + 19.99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x             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3DE564-7554-CC9E-8284-C651C036D861}"/>
              </a:ext>
            </a:extLst>
          </p:cNvPr>
          <p:cNvSpPr txBox="1"/>
          <p:nvPr/>
        </p:nvSpPr>
        <p:spPr>
          <a:xfrm>
            <a:off x="5257879" y="4111228"/>
            <a:ext cx="3743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Home Dome Cost Function: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) = 799 + 35.99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x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BADB3-6E11-1546-C768-353BA3B5B346}"/>
              </a:ext>
            </a:extLst>
          </p:cNvPr>
          <p:cNvSpPr txBox="1"/>
          <p:nvPr/>
        </p:nvSpPr>
        <p:spPr>
          <a:xfrm>
            <a:off x="5287227" y="5050509"/>
            <a:ext cx="32258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Average Cost Function: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3D344-E172-7C45-DA05-7C3597243A25}"/>
              </a:ext>
            </a:extLst>
          </p:cNvPr>
          <p:cNvSpPr txBox="1"/>
          <p:nvPr/>
        </p:nvSpPr>
        <p:spPr>
          <a:xfrm>
            <a:off x="5208245" y="2116505"/>
            <a:ext cx="32258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Average Cost Function:</a:t>
            </a:r>
          </a:p>
        </p:txBody>
      </p:sp>
      <p:pic>
        <p:nvPicPr>
          <p:cNvPr id="19" name="Picture 18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506ADFDB-83B0-05CD-F623-96FA1BF99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16" y="2818277"/>
            <a:ext cx="4576962" cy="38931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C56269F-A070-8C45-EA00-47E57F28EDCC}"/>
                  </a:ext>
                </a:extLst>
              </p:cNvPr>
              <p:cNvSpPr txBox="1"/>
              <p:nvPr/>
            </p:nvSpPr>
            <p:spPr>
              <a:xfrm>
                <a:off x="5257879" y="2746772"/>
                <a:ext cx="3383856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600+19.99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C56269F-A070-8C45-EA00-47E57F28E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79" y="2746772"/>
                <a:ext cx="3383856" cy="786241"/>
              </a:xfrm>
              <a:prstGeom prst="rect">
                <a:avLst/>
              </a:prstGeom>
              <a:blipFill>
                <a:blip r:embed="rId4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8E2073-55BA-FA5F-9B48-93EEE5B2584C}"/>
                  </a:ext>
                </a:extLst>
              </p:cNvPr>
              <p:cNvSpPr txBox="1"/>
              <p:nvPr/>
            </p:nvSpPr>
            <p:spPr>
              <a:xfrm>
                <a:off x="5257879" y="5627415"/>
                <a:ext cx="3029664" cy="793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𝐻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799+35.99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8E2073-55BA-FA5F-9B48-93EEE5B25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79" y="5627415"/>
                <a:ext cx="3029664" cy="793743"/>
              </a:xfrm>
              <a:prstGeom prst="rect">
                <a:avLst/>
              </a:prstGeom>
              <a:blipFill>
                <a:blip r:embed="rId5"/>
                <a:stretch>
                  <a:fillRect l="-418"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74A00B9-EB58-68F9-B656-B5131A8F1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247" y="734467"/>
            <a:ext cx="47117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0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1" grpId="0"/>
      <p:bldP spid="2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eWeThereYet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664"/>
            <a:ext cx="9143997" cy="6694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7A2B10-5569-0038-2979-97EEE8F125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29"/>
          <a:stretch>
            <a:fillRect/>
          </a:stretch>
        </p:blipFill>
        <p:spPr>
          <a:xfrm rot="10800000">
            <a:off x="-44451" y="-1"/>
            <a:ext cx="6064247" cy="31588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A59322-D675-AF1B-E8B8-6DC35AD0B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797" y="-2"/>
            <a:ext cx="3124200" cy="31588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EB1DA3-912E-36B8-C84D-73B0F1D5A31A}"/>
              </a:ext>
            </a:extLst>
          </p:cNvPr>
          <p:cNvSpPr txBox="1"/>
          <p:nvPr/>
        </p:nvSpPr>
        <p:spPr>
          <a:xfrm>
            <a:off x="1289460" y="794586"/>
            <a:ext cx="6565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Marker Felt Thin" panose="02000400000000000000" pitchFamily="2" charset="77"/>
              </a:rPr>
              <a:t>Traditional savings and loan methods are too slow. Put your savings into high-volitility options like crypto to minimize the time it will take to be rewarded.</a:t>
            </a:r>
          </a:p>
        </p:txBody>
      </p:sp>
    </p:spTree>
    <p:extLst>
      <p:ext uri="{BB962C8B-B14F-4D97-AF65-F5344CB8AC3E}">
        <p14:creationId xmlns:p14="http://schemas.microsoft.com/office/powerpoint/2010/main" val="207592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88E43-9209-4225-718E-8F2022A20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eWeThereYet1.tiff">
            <a:extLst>
              <a:ext uri="{FF2B5EF4-FFF2-40B4-BE49-F238E27FC236}">
                <a16:creationId xmlns:a16="http://schemas.microsoft.com/office/drawing/2014/main" id="{92EF92DC-2039-E68F-A1AD-D7BA0AC67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664"/>
            <a:ext cx="9143997" cy="66943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D6797D-AE1D-5361-B6F5-1515DBC22559}"/>
              </a:ext>
            </a:extLst>
          </p:cNvPr>
          <p:cNvSpPr txBox="1"/>
          <p:nvPr/>
        </p:nvSpPr>
        <p:spPr>
          <a:xfrm>
            <a:off x="2655641" y="542566"/>
            <a:ext cx="6709662" cy="368890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WILL IT TAKE TO PAY OFF MY CREDIT CARD?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6DC40-B0A8-6090-F5BD-E28095CE2E13}"/>
              </a:ext>
            </a:extLst>
          </p:cNvPr>
          <p:cNvSpPr txBox="1"/>
          <p:nvPr/>
        </p:nvSpPr>
        <p:spPr>
          <a:xfrm>
            <a:off x="3438225" y="1216188"/>
            <a:ext cx="5567865" cy="645889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CAN I MAKE WITHDRAWALS FROM MY ACCOUNT UNTIL THERE IS NOTHING LEFT?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B25F5-6C19-0812-89BF-E3E953066707}"/>
              </a:ext>
            </a:extLst>
          </p:cNvPr>
          <p:cNvSpPr txBox="1"/>
          <p:nvPr/>
        </p:nvSpPr>
        <p:spPr>
          <a:xfrm>
            <a:off x="269416" y="431355"/>
            <a:ext cx="2245107" cy="1753884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0CD21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WILL IT TAKE FOR MY SAVINGS DEPOSIT TO REACH MY SAVINGS GOAL?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3654D-715B-9F0A-56E0-7E507CCDF022}"/>
              </a:ext>
            </a:extLst>
          </p:cNvPr>
          <p:cNvSpPr txBox="1"/>
          <p:nvPr/>
        </p:nvSpPr>
        <p:spPr>
          <a:xfrm>
            <a:off x="218095" y="3091505"/>
            <a:ext cx="3220126" cy="1199886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2CA0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WILL IT TAKE TO REACH MY SAVINGS GOAL IF I MAKE PERIODIC DEPOSITS?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7716B-0D05-137C-054A-B4927F2D3155}"/>
              </a:ext>
            </a:extLst>
          </p:cNvPr>
          <p:cNvSpPr txBox="1"/>
          <p:nvPr/>
        </p:nvSpPr>
        <p:spPr>
          <a:xfrm>
            <a:off x="4474178" y="2168176"/>
            <a:ext cx="4669822" cy="922887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4DDC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SHOULD THE TERM OF MY STUDENT LOAN BE IF I CAN ONLY AFFORD THIS MUCH PER MONTH?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E1A70-428A-93CF-AC21-76DC74283914}"/>
              </a:ext>
            </a:extLst>
          </p:cNvPr>
          <p:cNvSpPr txBox="1"/>
          <p:nvPr/>
        </p:nvSpPr>
        <p:spPr>
          <a:xfrm>
            <a:off x="949359" y="4597714"/>
            <a:ext cx="2488862" cy="1199886"/>
          </a:xfrm>
          <a:prstGeom prst="rect">
            <a:avLst/>
          </a:prstGeom>
          <a:noFill/>
        </p:spPr>
        <p:txBody>
          <a:bodyPr wrap="square" lIns="90985" tIns="45501" rIns="90985" bIns="45501" rtlCol="0">
            <a:spAutoFit/>
          </a:bodyPr>
          <a:lstStyle/>
          <a:p>
            <a:pPr marL="0" marR="0" lvl="0" indent="0" algn="l" defTabSz="4549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17428"/>
                </a:solidFill>
                <a:effectLst/>
                <a:uLnTx/>
                <a:uFillTx/>
                <a:latin typeface="Arial"/>
                <a:ea typeface=""/>
                <a:cs typeface="+mn-cs"/>
              </a:rPr>
              <a:t>HOW LONG OF A MORTGAGE SHOULD I TAKE OUT?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08525-3E23-68E6-FCEC-D0CF24F0E312}"/>
              </a:ext>
            </a:extLst>
          </p:cNvPr>
          <p:cNvSpPr txBox="1"/>
          <p:nvPr/>
        </p:nvSpPr>
        <p:spPr>
          <a:xfrm>
            <a:off x="5103735" y="5996226"/>
            <a:ext cx="36810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 sz="3200" b="1">
                <a:solidFill>
                  <a:srgbClr val="FFFF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LOGARITHMS</a:t>
            </a:r>
          </a:p>
        </p:txBody>
      </p:sp>
    </p:spTree>
    <p:extLst>
      <p:ext uri="{BB962C8B-B14F-4D97-AF65-F5344CB8AC3E}">
        <p14:creationId xmlns:p14="http://schemas.microsoft.com/office/powerpoint/2010/main" val="212674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2314-1EEC-564F-B4B7-BAA2984E7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06" y="-188466"/>
            <a:ext cx="4547286" cy="1143000"/>
          </a:xfrm>
        </p:spPr>
        <p:txBody>
          <a:bodyPr/>
          <a:lstStyle/>
          <a:p>
            <a:r>
              <a:rPr lang="en-US" sz="2800" b="1"/>
              <a:t>CREDIT CARDS</a:t>
            </a:r>
          </a:p>
        </p:txBody>
      </p:sp>
      <p:pic>
        <p:nvPicPr>
          <p:cNvPr id="5" name="Content Placeholder 4" descr="A group of credit cards&#10;&#10;Description automatically generated">
            <a:extLst>
              <a:ext uri="{FF2B5EF4-FFF2-40B4-BE49-F238E27FC236}">
                <a16:creationId xmlns:a16="http://schemas.microsoft.com/office/drawing/2014/main" id="{A2B89506-189A-B240-0245-306B98709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61" y="4570559"/>
            <a:ext cx="3822605" cy="219900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35436E-FF7F-8833-DE6A-4E3BAB80061E}"/>
              </a:ext>
            </a:extLst>
          </p:cNvPr>
          <p:cNvSpPr txBox="1"/>
          <p:nvPr/>
        </p:nvSpPr>
        <p:spPr>
          <a:xfrm>
            <a:off x="5506747" y="2889310"/>
            <a:ext cx="1161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APR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FB588-5836-88CC-D8B9-1C6B2654DF05}"/>
              </a:ext>
            </a:extLst>
          </p:cNvPr>
          <p:cNvSpPr txBox="1"/>
          <p:nvPr/>
        </p:nvSpPr>
        <p:spPr>
          <a:xfrm>
            <a:off x="7356635" y="2947711"/>
            <a:ext cx="1532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MPR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E52B66-E3C9-3D50-1E00-FD30E7DF01C2}"/>
              </a:ext>
            </a:extLst>
          </p:cNvPr>
          <p:cNvSpPr txBox="1"/>
          <p:nvPr/>
        </p:nvSpPr>
        <p:spPr>
          <a:xfrm>
            <a:off x="45061" y="2947711"/>
            <a:ext cx="4547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Finance Charge &amp; Average Daily Balance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F3D755-B801-4269-D8ED-25503754D97D}"/>
              </a:ext>
            </a:extLst>
          </p:cNvPr>
          <p:cNvSpPr txBox="1"/>
          <p:nvPr/>
        </p:nvSpPr>
        <p:spPr>
          <a:xfrm>
            <a:off x="5206560" y="3411139"/>
            <a:ext cx="4300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Minimum Payment</a:t>
            </a:r>
          </a:p>
        </p:txBody>
      </p:sp>
      <p:pic>
        <p:nvPicPr>
          <p:cNvPr id="14" name="Picture 13" descr="A white rectangular grid with black text&#10;&#10;Description automatically generated">
            <a:extLst>
              <a:ext uri="{FF2B5EF4-FFF2-40B4-BE49-F238E27FC236}">
                <a16:creationId xmlns:a16="http://schemas.microsoft.com/office/drawing/2014/main" id="{35A58DC5-E25E-F521-2F91-C79C0AEDD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982" y="4042655"/>
            <a:ext cx="5846932" cy="27446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09681A-9AD1-E571-2CF3-2156B6195B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029"/>
          <a:stretch>
            <a:fillRect/>
          </a:stretch>
        </p:blipFill>
        <p:spPr>
          <a:xfrm rot="10800000">
            <a:off x="-44454" y="584771"/>
            <a:ext cx="6064250" cy="2175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4E50FD-AF13-2F9F-14E9-704A9AF67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797" y="584773"/>
            <a:ext cx="3124200" cy="21751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F441C6-0F2C-DBCF-EFD7-9FE9DD3D82FC}"/>
              </a:ext>
            </a:extLst>
          </p:cNvPr>
          <p:cNvSpPr txBox="1"/>
          <p:nvPr/>
        </p:nvSpPr>
        <p:spPr>
          <a:xfrm>
            <a:off x="912904" y="1001275"/>
            <a:ext cx="731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Marker Felt Thin" panose="02000400000000000000" pitchFamily="2" charset="77"/>
              </a:rPr>
              <a:t>Treat credit cards like free money!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Marker Felt Thin" panose="02000400000000000000" pitchFamily="2" charset="77"/>
              </a:rPr>
              <a:t>Only pay the minimum.  It helps you build a better credit rating!</a:t>
            </a:r>
          </a:p>
        </p:txBody>
      </p:sp>
    </p:spTree>
    <p:extLst>
      <p:ext uri="{BB962C8B-B14F-4D97-AF65-F5344CB8AC3E}">
        <p14:creationId xmlns:p14="http://schemas.microsoft.com/office/powerpoint/2010/main" val="244503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3117" y="54180"/>
            <a:ext cx="6423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THE MATHEMATICS OF $TUDENT LOAN$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8D8099-8565-7B42-83E9-95DC3C018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7" y="152400"/>
            <a:ext cx="2286000" cy="15464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7DCEBD-7D37-329B-D22E-AA7143F509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776" r="198"/>
          <a:stretch>
            <a:fillRect/>
          </a:stretch>
        </p:blipFill>
        <p:spPr>
          <a:xfrm>
            <a:off x="0" y="2065424"/>
            <a:ext cx="2984313" cy="32000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827707-C34F-6CAE-A988-6406772046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304"/>
          <a:stretch>
            <a:fillRect/>
          </a:stretch>
        </p:blipFill>
        <p:spPr>
          <a:xfrm>
            <a:off x="2984314" y="2065424"/>
            <a:ext cx="6450632" cy="32000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7F329B5-DD88-C8CD-9297-8FA9AC59A40E}"/>
              </a:ext>
            </a:extLst>
          </p:cNvPr>
          <p:cNvSpPr txBox="1"/>
          <p:nvPr/>
        </p:nvSpPr>
        <p:spPr>
          <a:xfrm>
            <a:off x="1492155" y="2218476"/>
            <a:ext cx="67211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latin typeface="Marker Felt Thin" panose="02000400000000000000" pitchFamily="2" charset="77"/>
              </a:rPr>
              <a:t>Most students get loan forgiveness in the end so making in-school interest only payments is a useless waste of money. Save it or invest it!</a:t>
            </a:r>
          </a:p>
          <a:p>
            <a:endParaRPr lang="en-US" sz="2400">
              <a:latin typeface="Marker Felt Thin" panose="02000400000000000000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latin typeface="Marker Felt Thin" panose="02000400000000000000" pitchFamily="2" charset="77"/>
              </a:rPr>
              <a:t>Consolidate your student loans.  It’s always a risk-free way to lower your interest rates and save money.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19738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DA45-3360-E698-F226-21198F0B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ent Loans.tiff">
            <a:extLst>
              <a:ext uri="{FF2B5EF4-FFF2-40B4-BE49-F238E27FC236}">
                <a16:creationId xmlns:a16="http://schemas.microsoft.com/office/drawing/2014/main" id="{4057731A-0979-30C9-5608-EC75D478A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181600"/>
            <a:ext cx="2438400" cy="14474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49582C-EE30-B4C8-1E1B-4BBE4A193EB9}"/>
              </a:ext>
            </a:extLst>
          </p:cNvPr>
          <p:cNvSpPr txBox="1"/>
          <p:nvPr/>
        </p:nvSpPr>
        <p:spPr>
          <a:xfrm>
            <a:off x="2503117" y="54180"/>
            <a:ext cx="6423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THE MATHEMATICS OF $TUDENT LOAN$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DCE325-1140-3389-A231-1419EF3164A6}"/>
              </a:ext>
            </a:extLst>
          </p:cNvPr>
          <p:cNvSpPr/>
          <p:nvPr/>
        </p:nvSpPr>
        <p:spPr>
          <a:xfrm>
            <a:off x="2503118" y="677289"/>
            <a:ext cx="66408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Trailing only mortgages, student loans are now the second-largest form of consumer debt in the United States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                                           </a:t>
            </a: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The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Wall Street Journal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BF73F-CD1C-F8DA-6AB5-F1C3BB1DC1BD}"/>
              </a:ext>
            </a:extLst>
          </p:cNvPr>
          <p:cNvSpPr txBox="1"/>
          <p:nvPr/>
        </p:nvSpPr>
        <p:spPr>
          <a:xfrm>
            <a:off x="220337" y="41753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5A918-BBE8-FD8D-35EB-9C294A2E9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17" y="152400"/>
            <a:ext cx="2286000" cy="1546412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D3BC618A-3F46-820F-EA1F-70DF14FCF7FD}"/>
              </a:ext>
            </a:extLst>
          </p:cNvPr>
          <p:cNvSpPr/>
          <p:nvPr/>
        </p:nvSpPr>
        <p:spPr>
          <a:xfrm>
            <a:off x="94316" y="3635188"/>
            <a:ext cx="2667000" cy="1546412"/>
          </a:xfrm>
          <a:prstGeom prst="wedgeEllipseCallout">
            <a:avLst>
              <a:gd name="adj1" fmla="val 75212"/>
              <a:gd name="adj2" fmla="val 1081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DO I CALCULATE MY MONTHLY PAYMENT?</a:t>
            </a:r>
          </a:p>
        </p:txBody>
      </p:sp>
      <p:sp>
        <p:nvSpPr>
          <p:cNvPr id="9" name="Oval Callout 8">
            <a:extLst>
              <a:ext uri="{FF2B5EF4-FFF2-40B4-BE49-F238E27FC236}">
                <a16:creationId xmlns:a16="http://schemas.microsoft.com/office/drawing/2014/main" id="{67B78EB2-DC81-06D6-FF96-B6412592F17A}"/>
              </a:ext>
            </a:extLst>
          </p:cNvPr>
          <p:cNvSpPr/>
          <p:nvPr/>
        </p:nvSpPr>
        <p:spPr>
          <a:xfrm>
            <a:off x="26617" y="5240870"/>
            <a:ext cx="2667000" cy="1172287"/>
          </a:xfrm>
          <a:prstGeom prst="wedgeEllipseCallout">
            <a:avLst>
              <a:gd name="adj1" fmla="val 85126"/>
              <a:gd name="adj2" fmla="val 3915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MUCH INTEREST WILL I PAY?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EB42DDD5-B847-2CFA-DA73-4D23D34A82A4}"/>
              </a:ext>
            </a:extLst>
          </p:cNvPr>
          <p:cNvSpPr/>
          <p:nvPr/>
        </p:nvSpPr>
        <p:spPr>
          <a:xfrm>
            <a:off x="94316" y="2020212"/>
            <a:ext cx="3714841" cy="1200329"/>
          </a:xfrm>
          <a:prstGeom prst="wedgeEllipseCallout">
            <a:avLst>
              <a:gd name="adj1" fmla="val 50468"/>
              <a:gd name="adj2" fmla="val 22001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SHOULD I MAKE INTEREST-ONLY PAYMENTS WHILE IN SCHOOL?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8655AA13-D660-BDAF-E95D-3874054D1A77}"/>
              </a:ext>
            </a:extLst>
          </p:cNvPr>
          <p:cNvSpPr/>
          <p:nvPr/>
        </p:nvSpPr>
        <p:spPr>
          <a:xfrm>
            <a:off x="3931957" y="1664043"/>
            <a:ext cx="2438401" cy="1764957"/>
          </a:xfrm>
          <a:prstGeom prst="wedgeEllipseCallout">
            <a:avLst>
              <a:gd name="adj1" fmla="val -44240"/>
              <a:gd name="adj2" fmla="val 16887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 I ELIGIBLE FOR A TUITION TAX CREDIT?</a:t>
            </a:r>
          </a:p>
        </p:txBody>
      </p:sp>
      <p:sp>
        <p:nvSpPr>
          <p:cNvPr id="12" name="Oval Callout 11">
            <a:extLst>
              <a:ext uri="{FF2B5EF4-FFF2-40B4-BE49-F238E27FC236}">
                <a16:creationId xmlns:a16="http://schemas.microsoft.com/office/drawing/2014/main" id="{87509427-2C63-A8F6-6FDC-C053F8231058}"/>
              </a:ext>
            </a:extLst>
          </p:cNvPr>
          <p:cNvSpPr/>
          <p:nvPr/>
        </p:nvSpPr>
        <p:spPr>
          <a:xfrm>
            <a:off x="6464250" y="2543246"/>
            <a:ext cx="2585434" cy="2001479"/>
          </a:xfrm>
          <a:prstGeom prst="wedgeEllipseCallout">
            <a:avLst>
              <a:gd name="adj1" fmla="val -88388"/>
              <a:gd name="adj2" fmla="val 9098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 I ELIGIBLE FOR A STUDENT LOAN INTEREST DEDUCTION?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46C2BBB7-C4C8-5933-9AC4-29664DCE0971}"/>
              </a:ext>
            </a:extLst>
          </p:cNvPr>
          <p:cNvSpPr/>
          <p:nvPr/>
        </p:nvSpPr>
        <p:spPr>
          <a:xfrm>
            <a:off x="6477000" y="4917675"/>
            <a:ext cx="2667000" cy="1361773"/>
          </a:xfrm>
          <a:prstGeom prst="wedgeEllipseCallout">
            <a:avLst>
              <a:gd name="adj1" fmla="val -83635"/>
              <a:gd name="adj2" fmla="val 3587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WILL I SAVE MONEY IF I CONSOLIDATE MY LOANS?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48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6" grpId="0" animBg="1"/>
      <p:bldP spid="6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371E0E12-D411-57FF-03D9-969A31BEA9AA}"/>
              </a:ext>
            </a:extLst>
          </p:cNvPr>
          <p:cNvSpPr/>
          <p:nvPr/>
        </p:nvSpPr>
        <p:spPr>
          <a:xfrm>
            <a:off x="0" y="-13856"/>
            <a:ext cx="9060874" cy="1200329"/>
          </a:xfrm>
          <a:prstGeom prst="wedgeEllipseCallout">
            <a:avLst>
              <a:gd name="adj1" fmla="val -43495"/>
              <a:gd name="adj2" fmla="val 2270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WILL I SAVE MONEY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IF I CONSOLIDATE MY LOANS?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882CFB-C13E-C715-A812-B8E50921EEDF}"/>
              </a:ext>
            </a:extLst>
          </p:cNvPr>
          <p:cNvCxnSpPr>
            <a:cxnSpLocks/>
          </p:cNvCxnSpPr>
          <p:nvPr/>
        </p:nvCxnSpPr>
        <p:spPr>
          <a:xfrm>
            <a:off x="-103909" y="1194672"/>
            <a:ext cx="935181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18B0C771-792A-EE2A-6C53-8BD27793B7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84"/>
          <a:stretch>
            <a:fillRect/>
          </a:stretch>
        </p:blipFill>
        <p:spPr>
          <a:xfrm>
            <a:off x="0" y="1202873"/>
            <a:ext cx="6539305" cy="4941254"/>
          </a:xfrm>
          <a:prstGeom prst="rect">
            <a:avLst/>
          </a:prstGeom>
        </p:spPr>
      </p:pic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CCADD3B4-8E4E-6D1B-1D61-10780A7AE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553180"/>
              </p:ext>
            </p:extLst>
          </p:nvPr>
        </p:nvGraphicFramePr>
        <p:xfrm>
          <a:off x="6902065" y="1945615"/>
          <a:ext cx="1796048" cy="1189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70100" imgH="1371600" progId="Equation.3">
                  <p:embed/>
                </p:oleObj>
              </mc:Choice>
              <mc:Fallback>
                <p:oleObj name="Equation" r:id="rId3" imgW="2070100" imgH="1371600" progId="Equation.3">
                  <p:embed/>
                  <p:pic>
                    <p:nvPicPr>
                      <p:cNvPr id="11264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2065" y="1945615"/>
                        <a:ext cx="1796048" cy="1189854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5E63973-F230-2289-EF45-0510379CE512}"/>
              </a:ext>
            </a:extLst>
          </p:cNvPr>
          <p:cNvSpPr txBox="1"/>
          <p:nvPr/>
        </p:nvSpPr>
        <p:spPr>
          <a:xfrm>
            <a:off x="6539305" y="4090737"/>
            <a:ext cx="2521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Weighted Factors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Average Weighted </a:t>
            </a:r>
          </a:p>
          <a:p>
            <a:r>
              <a:rPr lang="en-US" b="1"/>
              <a:t>          Interest Rates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938804-9A0C-B546-EF9E-3813F2E5AAA3}"/>
              </a:ext>
            </a:extLst>
          </p:cNvPr>
          <p:cNvSpPr txBox="1"/>
          <p:nvPr/>
        </p:nvSpPr>
        <p:spPr>
          <a:xfrm>
            <a:off x="4061934" y="1606180"/>
            <a:ext cx="334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$3,404.80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62D24-B0DE-817F-BE0E-965C1BFCB0D3}"/>
              </a:ext>
            </a:extLst>
          </p:cNvPr>
          <p:cNvSpPr txBox="1"/>
          <p:nvPr/>
        </p:nvSpPr>
        <p:spPr>
          <a:xfrm>
            <a:off x="4042955" y="4208472"/>
            <a:ext cx="1941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$7,960.60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5EEEC9-18F6-424D-D58C-82AD089E8F54}"/>
              </a:ext>
            </a:extLst>
          </p:cNvPr>
          <p:cNvSpPr txBox="1"/>
          <p:nvPr/>
        </p:nvSpPr>
        <p:spPr>
          <a:xfrm>
            <a:off x="4435347" y="3429000"/>
            <a:ext cx="177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2CDA"/>
                </a:solidFill>
              </a:rPr>
              <a:t>$303.84</a:t>
            </a:r>
          </a:p>
        </p:txBody>
      </p:sp>
    </p:spTree>
    <p:extLst>
      <p:ext uri="{BB962C8B-B14F-4D97-AF65-F5344CB8AC3E}">
        <p14:creationId xmlns:p14="http://schemas.microsoft.com/office/powerpoint/2010/main" val="12209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EA8D-FF32-F7F6-2BE9-3C3E24E7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D13413C8-B69C-1B2E-9ACC-95C23F64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80" y="0"/>
            <a:ext cx="917698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AC3374-423B-835C-2FD3-4076FAE54F52}"/>
              </a:ext>
            </a:extLst>
          </p:cNvPr>
          <p:cNvSpPr txBox="1"/>
          <p:nvPr/>
        </p:nvSpPr>
        <p:spPr>
          <a:xfrm>
            <a:off x="471948" y="321939"/>
            <a:ext cx="1122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2026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 LENDING APPS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ED0BF-2741-5481-357E-815B56134B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29"/>
          <a:stretch>
            <a:fillRect/>
          </a:stretch>
        </p:blipFill>
        <p:spPr>
          <a:xfrm rot="10800000">
            <a:off x="78697" y="1647707"/>
            <a:ext cx="6064253" cy="3829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5EE0E7-D2A0-8E3A-DD43-DD2E5C21C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953" y="1647706"/>
            <a:ext cx="3124200" cy="3829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51274C-ABE8-4069-9C41-A2E124A16E14}"/>
              </a:ext>
            </a:extLst>
          </p:cNvPr>
          <p:cNvSpPr txBox="1"/>
          <p:nvPr/>
        </p:nvSpPr>
        <p:spPr>
          <a:xfrm>
            <a:off x="1028187" y="2521059"/>
            <a:ext cx="67115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Marker Felt Thin" panose="02000400000000000000" pitchFamily="2" charset="77"/>
              </a:rPr>
              <a:t>PayDay loans and cash advance apps are harmless, quick  “life-hacks” or “free money” to fix a short-term cash crunch!</a:t>
            </a:r>
          </a:p>
        </p:txBody>
      </p:sp>
    </p:spTree>
    <p:extLst>
      <p:ext uri="{BB962C8B-B14F-4D97-AF65-F5344CB8AC3E}">
        <p14:creationId xmlns:p14="http://schemas.microsoft.com/office/powerpoint/2010/main" val="19740734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DF14C10C-62A9-D840-8695-073BEF351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80" y="0"/>
            <a:ext cx="917698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A7C1F0-3F8C-644C-A7DC-A2D142F8EFE6}"/>
              </a:ext>
            </a:extLst>
          </p:cNvPr>
          <p:cNvSpPr txBox="1"/>
          <p:nvPr/>
        </p:nvSpPr>
        <p:spPr>
          <a:xfrm>
            <a:off x="471948" y="321939"/>
            <a:ext cx="1122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2026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 LENDING APPS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charset="0"/>
                <a:cs typeface="+mn-cs"/>
              </a:rPr>
              <a:t> </a:t>
            </a:r>
          </a:p>
        </p:txBody>
      </p:sp>
      <p:pic>
        <p:nvPicPr>
          <p:cNvPr id="21" name="Picture 20" descr="A cell phone in a pocket of jeans&#10;&#10;AI-generated content may be incorrect.">
            <a:extLst>
              <a:ext uri="{FF2B5EF4-FFF2-40B4-BE49-F238E27FC236}">
                <a16:creationId xmlns:a16="http://schemas.microsoft.com/office/drawing/2014/main" id="{61B416B0-1732-E2DF-54A7-D4522F1E0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8" y="1413319"/>
            <a:ext cx="8981184" cy="408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3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D6EDD50C-E6CF-8457-2F36-181C058D6C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358"/>
          <a:stretch/>
        </p:blipFill>
        <p:spPr>
          <a:xfrm>
            <a:off x="2273300" y="511955"/>
            <a:ext cx="6870700" cy="1075545"/>
          </a:xfrm>
          <a:prstGeom prst="rect">
            <a:avLst/>
          </a:prstGeom>
        </p:spPr>
      </p:pic>
      <p:pic>
        <p:nvPicPr>
          <p:cNvPr id="10" name="Picture 9" descr="A logo with blue and orange circles&#10;&#10;Description automatically generated">
            <a:extLst>
              <a:ext uri="{FF2B5EF4-FFF2-40B4-BE49-F238E27FC236}">
                <a16:creationId xmlns:a16="http://schemas.microsoft.com/office/drawing/2014/main" id="{F21A7FC0-A102-8FB6-2DB9-206EC12243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19" r="5298"/>
          <a:stretch/>
        </p:blipFill>
        <p:spPr>
          <a:xfrm>
            <a:off x="242375" y="645034"/>
            <a:ext cx="1709080" cy="942466"/>
          </a:xfrm>
          <a:prstGeom prst="rect">
            <a:avLst/>
          </a:prstGeom>
        </p:spPr>
      </p:pic>
      <p:pic>
        <p:nvPicPr>
          <p:cNvPr id="12" name="Picture 11" descr="A map of the united states&#10;&#10;Description automatically generated">
            <a:extLst>
              <a:ext uri="{FF2B5EF4-FFF2-40B4-BE49-F238E27FC236}">
                <a16:creationId xmlns:a16="http://schemas.microsoft.com/office/drawing/2014/main" id="{915D1C02-0B71-50AD-57F8-59B361905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175" y="1886375"/>
            <a:ext cx="6492071" cy="47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542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7E89813-8483-0349-8B51-8B4B54965907}"/>
              </a:ext>
            </a:extLst>
          </p:cNvPr>
          <p:cNvSpPr txBox="1"/>
          <p:nvPr/>
        </p:nvSpPr>
        <p:spPr>
          <a:xfrm>
            <a:off x="27187" y="2106391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                    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52BF38-EC7F-BB40-B3F6-21AA50069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87" y="2735305"/>
            <a:ext cx="9144000" cy="1209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B4AE14-819C-2372-D5AD-023689DEF950}"/>
                  </a:ext>
                </a:extLst>
              </p:cNvPr>
              <p:cNvSpPr txBox="1"/>
              <p:nvPr/>
            </p:nvSpPr>
            <p:spPr>
              <a:xfrm>
                <a:off x="2259283" y="4608291"/>
                <a:ext cx="4679807" cy="981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4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𝑹</m:t>
                    </m:r>
                    <m:r>
                      <a:rPr kumimoji="0" lang="en-US" sz="4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𝟒𝟎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𝟐𝟎𝟎</m:t>
                        </m:r>
                      </m:den>
                    </m:f>
                  </m:oMath>
                </a14:m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charset="0"/>
                    <a:ea typeface="ＭＳ Ｐゴシック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f>
                      <m:fPr>
                        <m:ctrlPr>
                          <a:rPr kumimoji="0" lang="en-US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𝟏𝟒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𝟑𝟔𝟓</m:t>
                        </m:r>
                      </m:den>
                    </m:f>
                    <m:r>
                      <a:rPr kumimoji="0" lang="en-US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US" sz="4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𝟏𝟎𝟎</m:t>
                    </m:r>
                  </m:oMath>
                </a14:m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B4AE14-819C-2372-D5AD-023689DEF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283" y="4608291"/>
                <a:ext cx="4679807" cy="981487"/>
              </a:xfrm>
              <a:prstGeom prst="rect">
                <a:avLst/>
              </a:prstGeom>
              <a:blipFill>
                <a:blip r:embed="rId3"/>
                <a:stretch>
                  <a:fillRect l="-1897" r="-813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red neon sign with white text&#10;&#10;AI-generated content may be incorrect.">
            <a:extLst>
              <a:ext uri="{FF2B5EF4-FFF2-40B4-BE49-F238E27FC236}">
                <a16:creationId xmlns:a16="http://schemas.microsoft.com/office/drawing/2014/main" id="{1A88E4A9-D4D2-5A47-8DF0-5E9E58B8A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8553" y="-26178"/>
            <a:ext cx="4203700" cy="2501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60E725-953C-DFD0-6377-170D0E768107}"/>
              </a:ext>
            </a:extLst>
          </p:cNvPr>
          <p:cNvSpPr txBox="1"/>
          <p:nvPr/>
        </p:nvSpPr>
        <p:spPr>
          <a:xfrm>
            <a:off x="3438144" y="12680"/>
            <a:ext cx="56786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BORROW $200 FOR 2 WEEKS</a:t>
            </a:r>
          </a:p>
          <a:p>
            <a:endParaRPr lang="en-US" sz="3600" b="1">
              <a:solidFill>
                <a:srgbClr val="FF0000"/>
              </a:solidFill>
            </a:endParaRPr>
          </a:p>
          <a:p>
            <a:r>
              <a:rPr lang="en-US" sz="3600" b="1">
                <a:solidFill>
                  <a:srgbClr val="FF0000"/>
                </a:solidFill>
              </a:rPr>
              <a:t>PAY: $10 per $100</a:t>
            </a:r>
          </a:p>
          <a:p>
            <a:r>
              <a:rPr lang="en-US" sz="3600" b="1">
                <a:solidFill>
                  <a:srgbClr val="FF0000"/>
                </a:solidFill>
              </a:rPr>
              <a:t>PAY: $20 ORIGINATION FEE</a:t>
            </a:r>
          </a:p>
        </p:txBody>
      </p:sp>
    </p:spTree>
    <p:extLst>
      <p:ext uri="{BB962C8B-B14F-4D97-AF65-F5344CB8AC3E}">
        <p14:creationId xmlns:p14="http://schemas.microsoft.com/office/powerpoint/2010/main" val="182263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DB652B-77C2-5544-A77B-23B48576882D}"/>
              </a:ext>
            </a:extLst>
          </p:cNvPr>
          <p:cNvSpPr txBox="1"/>
          <p:nvPr/>
        </p:nvSpPr>
        <p:spPr>
          <a:xfrm>
            <a:off x="152400" y="0"/>
            <a:ext cx="899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604020202020204" pitchFamily="34" charset="0"/>
                <a:ea typeface="ＭＳ Ｐゴシック" charset="0"/>
                <a:cs typeface="Arial Black" panose="020B0604020202020204" pitchFamily="34" charset="0"/>
              </a:rPr>
              <a:t>Approximately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604020202020204" pitchFamily="34" charset="0"/>
                <a:ea typeface="ＭＳ Ｐゴシック" charset="0"/>
                <a:cs typeface="Arial Black" panose="020B0604020202020204" pitchFamily="34" charset="0"/>
              </a:rPr>
              <a:t>521%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50B52F-E0E5-0D4B-892C-261482F1C78E}"/>
              </a:ext>
            </a:extLst>
          </p:cNvPr>
          <p:cNvSpPr txBox="1"/>
          <p:nvPr/>
        </p:nvSpPr>
        <p:spPr>
          <a:xfrm>
            <a:off x="8646524" y="608583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$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CCF82-BEBA-DED5-C5CD-AB3675475907}"/>
              </a:ext>
            </a:extLst>
          </p:cNvPr>
          <p:cNvSpPr txBox="1"/>
          <p:nvPr/>
        </p:nvSpPr>
        <p:spPr>
          <a:xfrm>
            <a:off x="0" y="2761843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604020202020204" pitchFamily="34" charset="0"/>
                <a:ea typeface="ＭＳ Ｐゴシック" charset="0"/>
                <a:cs typeface="Arial Black" panose="020B0604020202020204" pitchFamily="34" charset="0"/>
              </a:rPr>
              <a:t>80% of payday loans are rolled over followed by another loan!!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665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CE5D11-011F-4912-7165-0497E469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Close-up of tax forms and a calendar&#10;&#10;Description automatically generated">
            <a:extLst>
              <a:ext uri="{FF2B5EF4-FFF2-40B4-BE49-F238E27FC236}">
                <a16:creationId xmlns:a16="http://schemas.microsoft.com/office/drawing/2014/main" id="{54D5851D-8597-05E4-5AE3-3FADDB7F5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927" y="3216100"/>
            <a:ext cx="4814562" cy="31643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97D8EF-70E2-C367-F23A-9C4BE8497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329"/>
          <a:stretch>
            <a:fillRect/>
          </a:stretch>
        </p:blipFill>
        <p:spPr>
          <a:xfrm>
            <a:off x="0" y="0"/>
            <a:ext cx="2654738" cy="29918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DC7711-7F01-4DAD-80DF-9952A41D7C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04"/>
          <a:stretch>
            <a:fillRect/>
          </a:stretch>
        </p:blipFill>
        <p:spPr>
          <a:xfrm>
            <a:off x="2654738" y="-54651"/>
            <a:ext cx="6974171" cy="3046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5FA9DC-9DF4-7547-5C83-0992472F7BE0}"/>
              </a:ext>
            </a:extLst>
          </p:cNvPr>
          <p:cNvSpPr txBox="1"/>
          <p:nvPr/>
        </p:nvSpPr>
        <p:spPr>
          <a:xfrm>
            <a:off x="1604581" y="368809"/>
            <a:ext cx="5934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Marker Felt Thin" panose="02000400000000000000" pitchFamily="2" charset="77"/>
              </a:rPr>
              <a:t>The IRS doesn’t want to to know about the secret loopholes to get around not paying FICA taxes.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  <a:latin typeface="Marker Felt Thin" panose="02000400000000000000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Marker Felt Thin" panose="02000400000000000000" pitchFamily="2" charset="77"/>
              </a:rPr>
              <a:t>Entering a higher tax bracket means all of your income is taxed at that higher rate!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  <a:latin typeface="Marker Felt Thin" panose="020004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170746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6988" y="533400"/>
            <a:ext cx="9144001" cy="1470025"/>
          </a:xfrm>
        </p:spPr>
        <p:txBody>
          <a:bodyPr/>
          <a:lstStyle/>
          <a:p>
            <a:pPr algn="l" eaLnBrk="1" hangingPunct="1"/>
            <a:r>
              <a:rPr lang="en-US" sz="3600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</a:t>
            </a:r>
            <a:r>
              <a:rPr lang="en-US" sz="3600" b="1" i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What is that </a:t>
            </a:r>
            <a:r>
              <a:rPr lang="ja-JP" altLang="en-US" sz="3600" b="1" i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3600" b="1" i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FICA” box on 		      your paystub?</a:t>
            </a:r>
            <a:br>
              <a:rPr lang="en-US" altLang="ja-JP" sz="36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altLang="ja-JP" sz="3600">
                <a:latin typeface="Arial" charset="0"/>
                <a:ea typeface="ＭＳ Ｐゴシック" charset="0"/>
                <a:cs typeface="ＭＳ Ｐゴシック" charset="0"/>
              </a:rPr>
              <a:t>                    </a:t>
            </a:r>
            <a:r>
              <a:rPr lang="en-US" altLang="ja-JP" sz="36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SOCIAL SECURITY &amp;</a:t>
            </a:r>
            <a:br>
              <a:rPr lang="en-US" altLang="ja-JP" sz="36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altLang="ja-JP" sz="36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MEDICARE PAYROLL TAXES</a:t>
            </a:r>
            <a:r>
              <a:rPr lang="en-US" altLang="ja-JP" sz="40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en-US" sz="40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7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14600"/>
            <a:ext cx="8458200" cy="4114800"/>
          </a:xfrm>
        </p:spPr>
        <p:txBody>
          <a:bodyPr/>
          <a:lstStyle/>
          <a:p>
            <a:pPr algn="just" eaLnBrk="1" hangingPunct="1"/>
            <a:r>
              <a:rPr lang="en-US" b="1">
                <a:solidFill>
                  <a:schemeClr val="accent2"/>
                </a:solidFill>
                <a:latin typeface="Arial" charset="0"/>
                <a:ea typeface="ＭＳ Ｐゴシック" charset="0"/>
                <a:cs typeface="ＭＳ Ｐゴシック" charset="0"/>
              </a:rPr>
              <a:t>For 2026, the Social Security Tax maximum salary is $184,500.  The tax rate is 6.2% of all gross earnings up to this maximum.</a:t>
            </a:r>
          </a:p>
          <a:p>
            <a:pPr algn="l" eaLnBrk="1" hangingPunct="1"/>
            <a:r>
              <a:rPr lang="en-US" sz="3600" b="1">
                <a:latin typeface="Arial" charset="0"/>
                <a:ea typeface="ＭＳ Ｐゴシック" charset="0"/>
                <a:cs typeface="ＭＳ Ｐゴシック" charset="0"/>
              </a:rPr>
              <a:t>The Social Security Tax for any year can be expressed as a piecewise function, and the graph has a cusp.</a:t>
            </a:r>
          </a:p>
        </p:txBody>
      </p:sp>
      <p:sp>
        <p:nvSpPr>
          <p:cNvPr id="117763" name="Line 4"/>
          <p:cNvSpPr>
            <a:spLocks noChangeShapeType="1"/>
          </p:cNvSpPr>
          <p:nvPr/>
        </p:nvSpPr>
        <p:spPr bwMode="auto">
          <a:xfrm>
            <a:off x="533400" y="2438400"/>
            <a:ext cx="8077200" cy="0"/>
          </a:xfrm>
          <a:prstGeom prst="line">
            <a:avLst/>
          </a:prstGeom>
          <a:noFill/>
          <a:ln w="76200" cmpd="tri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pic>
        <p:nvPicPr>
          <p:cNvPr id="117764" name="Picture 5" descr="MPj042239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9" name="Text Box 7"/>
          <p:cNvSpPr txBox="1">
            <a:spLocks noChangeArrowheads="1"/>
          </p:cNvSpPr>
          <p:nvPr/>
        </p:nvSpPr>
        <p:spPr bwMode="auto">
          <a:xfrm>
            <a:off x="2270125" y="3541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6203" name="Rectangle 11"/>
          <p:cNvSpPr>
            <a:spLocks noChangeArrowheads="1"/>
          </p:cNvSpPr>
          <p:nvPr/>
        </p:nvSpPr>
        <p:spPr bwMode="auto">
          <a:xfrm>
            <a:off x="34062" y="313293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9C51E-2FAC-9348-0A03-384FCF014E1F}"/>
              </a:ext>
            </a:extLst>
          </p:cNvPr>
          <p:cNvSpPr txBox="1"/>
          <p:nvPr/>
        </p:nvSpPr>
        <p:spPr>
          <a:xfrm>
            <a:off x="401288" y="3978193"/>
            <a:ext cx="565321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Picture 12" descr="A graph on a white background&#10;&#10;AI-generated content may be incorrect.">
            <a:extLst>
              <a:ext uri="{FF2B5EF4-FFF2-40B4-BE49-F238E27FC236}">
                <a16:creationId xmlns:a16="http://schemas.microsoft.com/office/drawing/2014/main" id="{DAEE8651-9EB1-FB9B-0C57-2E1606CB2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320980" cy="69907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102191-D5E0-7688-AD30-9AD3A306A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376" y="1856595"/>
            <a:ext cx="1186330" cy="30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451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5B353D-7F18-0994-30A8-A164D6B24684}"/>
                  </a:ext>
                </a:extLst>
              </p:cNvPr>
              <p:cNvSpPr txBox="1"/>
              <p:nvPr/>
            </p:nvSpPr>
            <p:spPr>
              <a:xfrm>
                <a:off x="-1" y="160316"/>
                <a:ext cx="5643563" cy="6152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Taxable income is separated into  7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TAX BRACKETS.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Each bracket is taxed at a different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MARGINAL TAX RATE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10%, 12%, 22%, 24%, 32%, 35%, and 37%.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EFECTIVE TAX RATE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 the percentage of annual income paid in taxes.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 taxpayer has a taxable income of $108,500.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taxpayer is in the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24% TAX BRACKET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because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last dollar of income was taxed in that bracket.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taxpayer’s tax liability is </a:t>
                </a:r>
                <a:r>
                  <a:rPr kumimoji="0" lang="en-US" sz="1800" b="1" i="0" u="sng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$19,440.00.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taxpayer’s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EFFECTIVE TAX RATE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is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𝟏𝟗𝟒𝟒𝟎</m:t>
                          </m:r>
                        </m:num>
                        <m:den>
                          <m:r>
                            <a:rPr kumimoji="0" 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𝟏𝟎𝟖𝟓𝟎𝟎</m:t>
                          </m:r>
                        </m:den>
                      </m:f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≈</m:t>
                      </m:r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𝟎</m:t>
                      </m:r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  <m:r>
                        <a:rPr kumimoji="0" lang="en-US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𝟏𝟕𝟗</m:t>
                      </m:r>
                    </m:oMath>
                  </m:oMathPara>
                </a14:m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                                               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17.9%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25B353D-7F18-0994-30A8-A164D6B24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60316"/>
                <a:ext cx="5643563" cy="6152775"/>
              </a:xfrm>
              <a:prstGeom prst="rect">
                <a:avLst/>
              </a:prstGeom>
              <a:blipFill>
                <a:blip r:embed="rId2"/>
                <a:stretch>
                  <a:fillRect l="-899" t="-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graph of taxed tax&#10;&#10;Description automatically generated with medium confidence">
            <a:extLst>
              <a:ext uri="{FF2B5EF4-FFF2-40B4-BE49-F238E27FC236}">
                <a16:creationId xmlns:a16="http://schemas.microsoft.com/office/drawing/2014/main" id="{5FE02330-CDEE-EE99-0827-9E674DCC0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101" y="1208336"/>
            <a:ext cx="4134709" cy="5760720"/>
          </a:xfrm>
          <a:prstGeom prst="rect">
            <a:avLst/>
          </a:prstGeom>
          <a:ln w="12700"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ABD7EC-90C3-1210-1983-2795CED55564}"/>
              </a:ext>
            </a:extLst>
          </p:cNvPr>
          <p:cNvSpPr txBox="1"/>
          <p:nvPr/>
        </p:nvSpPr>
        <p:spPr>
          <a:xfrm>
            <a:off x="6429375" y="5872163"/>
            <a:ext cx="1300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$1,100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C6F356-D17E-D387-C678-C82A367F76A5}"/>
              </a:ext>
            </a:extLst>
          </p:cNvPr>
          <p:cNvSpPr txBox="1"/>
          <p:nvPr/>
        </p:nvSpPr>
        <p:spPr>
          <a:xfrm>
            <a:off x="6429375" y="4904869"/>
            <a:ext cx="1557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$4,047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81E88-E618-BAD9-6F57-C7C3029DD37C}"/>
              </a:ext>
            </a:extLst>
          </p:cNvPr>
          <p:cNvSpPr txBox="1"/>
          <p:nvPr/>
        </p:nvSpPr>
        <p:spPr>
          <a:xfrm>
            <a:off x="6429375" y="3182571"/>
            <a:ext cx="1557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$11,143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5CD890-5A0F-C143-7739-46F8302C7301}"/>
              </a:ext>
            </a:extLst>
          </p:cNvPr>
          <p:cNvSpPr txBox="1"/>
          <p:nvPr/>
        </p:nvSpPr>
        <p:spPr>
          <a:xfrm>
            <a:off x="6457950" y="1859757"/>
            <a:ext cx="1557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$3,150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13220-A041-3CC5-F737-F23F55A18980}"/>
              </a:ext>
            </a:extLst>
          </p:cNvPr>
          <p:cNvSpPr/>
          <p:nvPr/>
        </p:nvSpPr>
        <p:spPr>
          <a:xfrm>
            <a:off x="6457950" y="6463862"/>
            <a:ext cx="1271588" cy="394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A687A-42C8-CE43-B8CC-A01CBD54C94F}"/>
              </a:ext>
            </a:extLst>
          </p:cNvPr>
          <p:cNvSpPr txBox="1"/>
          <p:nvPr/>
        </p:nvSpPr>
        <p:spPr>
          <a:xfrm>
            <a:off x="5864828" y="6484823"/>
            <a:ext cx="2530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TAX LIABILITY: $19,440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3F73E-7B4E-B87C-6E46-F05980E1F7F2}"/>
              </a:ext>
            </a:extLst>
          </p:cNvPr>
          <p:cNvSpPr txBox="1"/>
          <p:nvPr/>
        </p:nvSpPr>
        <p:spPr>
          <a:xfrm>
            <a:off x="4748019" y="5011898"/>
            <a:ext cx="1577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$33,725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3F5C43A-4624-319A-D966-EF097AB1F156}"/>
              </a:ext>
            </a:extLst>
          </p:cNvPr>
          <p:cNvSpPr/>
          <p:nvPr/>
        </p:nvSpPr>
        <p:spPr>
          <a:xfrm>
            <a:off x="5865851" y="4444409"/>
            <a:ext cx="356355" cy="142775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EE72624-6539-A99E-5BD8-26B41DF0C087}"/>
              </a:ext>
            </a:extLst>
          </p:cNvPr>
          <p:cNvSpPr/>
          <p:nvPr/>
        </p:nvSpPr>
        <p:spPr>
          <a:xfrm>
            <a:off x="5753522" y="2321422"/>
            <a:ext cx="509791" cy="2077816"/>
          </a:xfrm>
          <a:prstGeom prst="leftBrace">
            <a:avLst/>
          </a:prstGeom>
          <a:ln w="28575">
            <a:solidFill>
              <a:srgbClr val="3681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19A354-22FC-BE9B-14B0-A07922CE8A07}"/>
              </a:ext>
            </a:extLst>
          </p:cNvPr>
          <p:cNvSpPr txBox="1"/>
          <p:nvPr/>
        </p:nvSpPr>
        <p:spPr>
          <a:xfrm>
            <a:off x="4669176" y="3221457"/>
            <a:ext cx="1577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$50,650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EE8375BB-AE40-CE8C-8A48-7A5EA9654C6E}"/>
              </a:ext>
            </a:extLst>
          </p:cNvPr>
          <p:cNvSpPr/>
          <p:nvPr/>
        </p:nvSpPr>
        <p:spPr>
          <a:xfrm>
            <a:off x="5787547" y="1926747"/>
            <a:ext cx="392259" cy="387723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FA6E8-89DB-03D5-6AE4-798D3657D72F}"/>
              </a:ext>
            </a:extLst>
          </p:cNvPr>
          <p:cNvSpPr txBox="1"/>
          <p:nvPr/>
        </p:nvSpPr>
        <p:spPr>
          <a:xfrm>
            <a:off x="4896049" y="1991059"/>
            <a:ext cx="1154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$13,125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5379B03-2D3D-D244-336D-85A52510EA29}"/>
              </a:ext>
            </a:extLst>
          </p:cNvPr>
          <p:cNvSpPr/>
          <p:nvPr/>
        </p:nvSpPr>
        <p:spPr>
          <a:xfrm>
            <a:off x="5847898" y="5963688"/>
            <a:ext cx="392259" cy="387723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66C0AA-164C-FBC1-3348-73665D903A0D}"/>
              </a:ext>
            </a:extLst>
          </p:cNvPr>
          <p:cNvSpPr txBox="1"/>
          <p:nvPr/>
        </p:nvSpPr>
        <p:spPr>
          <a:xfrm>
            <a:off x="4773022" y="6003735"/>
            <a:ext cx="1577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  <a:cs typeface="Arial Narrow" panose="020B0604020202020204" pitchFamily="34" charset="0"/>
              </a:rPr>
              <a:t>$11,000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355117-21E3-EBD3-90A4-75EB915802BA}"/>
              </a:ext>
            </a:extLst>
          </p:cNvPr>
          <p:cNvSpPr/>
          <p:nvPr/>
        </p:nvSpPr>
        <p:spPr>
          <a:xfrm>
            <a:off x="5009291" y="-154983"/>
            <a:ext cx="4320689" cy="7346197"/>
          </a:xfrm>
          <a:prstGeom prst="rect">
            <a:avLst/>
          </a:prstGeom>
          <a:noFill/>
          <a:ln w="666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 descr="A screenshot of a tax form&#10;&#10;Description automatically generated">
            <a:extLst>
              <a:ext uri="{FF2B5EF4-FFF2-40B4-BE49-F238E27FC236}">
                <a16:creationId xmlns:a16="http://schemas.microsoft.com/office/drawing/2014/main" id="{81C62991-24F3-88E0-1B7C-A528E6866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3095"/>
            <a:ext cx="8844455" cy="388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0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/>
      <p:bldP spid="9" grpId="0" animBg="1"/>
      <p:bldP spid="11" grpId="0"/>
      <p:bldP spid="12" grpId="0" animBg="1"/>
      <p:bldP spid="20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D8289E4-41CE-F6DC-C919-3B2665F37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69" y="3750681"/>
            <a:ext cx="5127862" cy="280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576843-0CF6-F17F-A340-5A4C67D98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206519"/>
            <a:ext cx="7213600" cy="736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E79BAD-0D1D-AED2-FCC4-80121D1A66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029"/>
          <a:stretch>
            <a:fillRect/>
          </a:stretch>
        </p:blipFill>
        <p:spPr>
          <a:xfrm rot="10800000">
            <a:off x="0" y="978620"/>
            <a:ext cx="6019800" cy="2450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634D9B-6E5D-7DEE-6A31-4A33B1BCE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978621"/>
            <a:ext cx="3124200" cy="24503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E9B4DD-AE62-D239-FDB5-B974998B6FDF}"/>
              </a:ext>
            </a:extLst>
          </p:cNvPr>
          <p:cNvSpPr txBox="1"/>
          <p:nvPr/>
        </p:nvSpPr>
        <p:spPr>
          <a:xfrm>
            <a:off x="2477146" y="1726755"/>
            <a:ext cx="540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Marker Felt Thin" panose="02000400000000000000" pitchFamily="2" charset="77"/>
              </a:rPr>
              <a:t>Maximized revenue is the key to business success and wealth!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4625"/>
            <a:ext cx="8915400" cy="639763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Tx/>
              <a:buNone/>
              <a:defRPr/>
            </a:pPr>
            <a:r>
              <a:rPr lang="en-US" sz="4800" b="1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EXPENSE, REVENUE, PROFIT</a:t>
            </a:r>
          </a:p>
        </p:txBody>
      </p:sp>
      <p:sp>
        <p:nvSpPr>
          <p:cNvPr id="129026" name="Text Box 9"/>
          <p:cNvSpPr txBox="1">
            <a:spLocks noChangeArrowheads="1"/>
          </p:cNvSpPr>
          <p:nvPr/>
        </p:nvSpPr>
        <p:spPr bwMode="auto">
          <a:xfrm>
            <a:off x="6019800" y="48006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669925" y="3389313"/>
            <a:ext cx="3749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156683" name="Text Box 11"/>
          <p:cNvSpPr txBox="1">
            <a:spLocks noChangeArrowheads="1"/>
          </p:cNvSpPr>
          <p:nvPr/>
        </p:nvSpPr>
        <p:spPr bwMode="auto">
          <a:xfrm>
            <a:off x="5293622" y="1044477"/>
            <a:ext cx="4303712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The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profit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parabola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can be viewed algebraically and graphically as the difference between a quadratic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F9245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revenue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function and a linear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C1E5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expense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function.</a:t>
            </a:r>
          </a:p>
        </p:txBody>
      </p:sp>
      <p:pic>
        <p:nvPicPr>
          <p:cNvPr id="129033" name="Picture 9" descr="Profit 9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" t="-861" r="-1178" b="45679"/>
          <a:stretch>
            <a:fillRect/>
          </a:stretch>
        </p:blipFill>
        <p:spPr bwMode="auto">
          <a:xfrm>
            <a:off x="5149850" y="4656138"/>
            <a:ext cx="3867150" cy="2025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34" name="TextBox 1"/>
          <p:cNvSpPr txBox="1">
            <a:spLocks noChangeArrowheads="1"/>
          </p:cNvSpPr>
          <p:nvPr/>
        </p:nvSpPr>
        <p:spPr bwMode="auto">
          <a:xfrm>
            <a:off x="231775" y="5297488"/>
            <a:ext cx="47894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What does a profit parabola with imaginary roots imply?</a:t>
            </a:r>
          </a:p>
        </p:txBody>
      </p:sp>
      <p:pic>
        <p:nvPicPr>
          <p:cNvPr id="9" name="Content Placeholder 8" descr="A diagram of profit and revenue&#10;&#10;AI-generated content may be incorrect.">
            <a:extLst>
              <a:ext uri="{FF2B5EF4-FFF2-40B4-BE49-F238E27FC236}">
                <a16:creationId xmlns:a16="http://schemas.microsoft.com/office/drawing/2014/main" id="{3A9FFC8A-1B16-EF73-4846-0BEC63B2A8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7465"/>
          <a:stretch>
            <a:fillRect/>
          </a:stretch>
        </p:blipFill>
        <p:spPr>
          <a:xfrm>
            <a:off x="0" y="1158751"/>
            <a:ext cx="4954797" cy="34251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0"/>
            <a:ext cx="4953000" cy="1143000"/>
          </a:xfrm>
        </p:spPr>
        <p:txBody>
          <a:bodyPr/>
          <a:lstStyle/>
          <a:p>
            <a:pPr>
              <a:defRPr/>
            </a:pPr>
            <a:r>
              <a:rPr lang="en-US" b="1">
                <a:solidFill>
                  <a:schemeClr val="accent5">
                    <a:lumMod val="25000"/>
                  </a:schemeClr>
                </a:solidFill>
              </a:rPr>
              <a:t>LIFE INSURANCE</a:t>
            </a:r>
          </a:p>
        </p:txBody>
      </p:sp>
      <p:pic>
        <p:nvPicPr>
          <p:cNvPr id="13107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029200"/>
            <a:ext cx="8823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/>
          <p:cNvCxnSpPr>
            <a:cxnSpLocks noChangeShapeType="1"/>
          </p:cNvCxnSpPr>
          <p:nvPr/>
        </p:nvCxnSpPr>
        <p:spPr bwMode="auto">
          <a:xfrm>
            <a:off x="381000" y="3581400"/>
            <a:ext cx="8382000" cy="1588"/>
          </a:xfrm>
          <a:prstGeom prst="line">
            <a:avLst/>
          </a:prstGeom>
          <a:noFill/>
          <a:ln w="25400">
            <a:solidFill>
              <a:srgbClr val="224B5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1077" name="TextBox 14"/>
          <p:cNvSpPr txBox="1">
            <a:spLocks noChangeArrowheads="1"/>
          </p:cNvSpPr>
          <p:nvPr/>
        </p:nvSpPr>
        <p:spPr bwMode="auto">
          <a:xfrm>
            <a:off x="457200" y="1066800"/>
            <a:ext cx="5181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MORTALITY TABLES combine probability and statistics with life insurance.</a:t>
            </a:r>
          </a:p>
        </p:txBody>
      </p:sp>
      <p:pic>
        <p:nvPicPr>
          <p:cNvPr id="6" name="Picture 5" descr="A table of numbers and a number of people&#10;&#10;AI-generated content may be incorrect.">
            <a:extLst>
              <a:ext uri="{FF2B5EF4-FFF2-40B4-BE49-F238E27FC236}">
                <a16:creationId xmlns:a16="http://schemas.microsoft.com/office/drawing/2014/main" id="{98499912-C8A3-C527-E1DF-6C6BFB535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141343"/>
            <a:ext cx="2084831" cy="23265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9F87F2-75CC-DD7F-C0C0-670BE5E571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585"/>
          <a:stretch>
            <a:fillRect/>
          </a:stretch>
        </p:blipFill>
        <p:spPr>
          <a:xfrm>
            <a:off x="21162" y="866293"/>
            <a:ext cx="2839953" cy="29918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D84693-260B-23F0-FFA2-842F392D61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304"/>
          <a:stretch>
            <a:fillRect/>
          </a:stretch>
        </p:blipFill>
        <p:spPr>
          <a:xfrm>
            <a:off x="2861116" y="866294"/>
            <a:ext cx="6282884" cy="2991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F6414-4969-3AB8-2148-4F8450AB77A7}"/>
              </a:ext>
            </a:extLst>
          </p:cNvPr>
          <p:cNvSpPr txBox="1"/>
          <p:nvPr/>
        </p:nvSpPr>
        <p:spPr>
          <a:xfrm>
            <a:off x="1605426" y="1836271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Marker Felt Thin" panose="02000400000000000000" pitchFamily="2" charset="77"/>
              </a:rPr>
              <a:t>Life insurance is one BIG SCAM!</a:t>
            </a:r>
          </a:p>
        </p:txBody>
      </p:sp>
    </p:spTree>
    <p:extLst>
      <p:ext uri="{BB962C8B-B14F-4D97-AF65-F5344CB8AC3E}">
        <p14:creationId xmlns:p14="http://schemas.microsoft.com/office/powerpoint/2010/main" val="210176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hlinkClick r:id="rId2" action="ppaction://hlinksldjump"/>
            <a:extLst>
              <a:ext uri="{FF2B5EF4-FFF2-40B4-BE49-F238E27FC236}">
                <a16:creationId xmlns:a16="http://schemas.microsoft.com/office/drawing/2014/main" id="{F8D65775-180D-3856-4206-66513A99E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1"/>
          <a:stretch/>
        </p:blipFill>
        <p:spPr>
          <a:xfrm>
            <a:off x="152400" y="935420"/>
            <a:ext cx="8991600" cy="57695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934054-EACB-20D6-3FB4-4A824BF99FCB}"/>
              </a:ext>
            </a:extLst>
          </p:cNvPr>
          <p:cNvSpPr txBox="1">
            <a:spLocks/>
          </p:cNvSpPr>
          <p:nvPr/>
        </p:nvSpPr>
        <p:spPr>
          <a:xfrm>
            <a:off x="110359" y="344106"/>
            <a:ext cx="8881241" cy="5913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4020202020204" pitchFamily="34" charset="0"/>
                <a:ea typeface="+mj-ea"/>
                <a:cs typeface="Arial Narrow" panose="020B0604020202020204" pitchFamily="34" charset="0"/>
              </a:rPr>
              <a:t>EXPECTED VALUE AND HOME APPLIANCE WARRANTIES</a:t>
            </a:r>
          </a:p>
        </p:txBody>
      </p:sp>
    </p:spTree>
    <p:extLst>
      <p:ext uri="{BB962C8B-B14F-4D97-AF65-F5344CB8AC3E}">
        <p14:creationId xmlns:p14="http://schemas.microsoft.com/office/powerpoint/2010/main" val="28040961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235" name="Rectangle 137234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1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28650" y="365125"/>
            <a:ext cx="2862072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HOUSEHOLD BUDGETS</a:t>
            </a: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5F50015A-4114-60B8-557F-636E866BA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91" r="39487" b="2"/>
          <a:stretch>
            <a:fillRect/>
          </a:stretch>
        </p:blipFill>
        <p:spPr bwMode="auto">
          <a:xfrm>
            <a:off x="4270370" y="-5"/>
            <a:ext cx="5022342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A4289C-9214-1CC6-9BAF-12AE8BF662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3" r="65918"/>
          <a:stretch>
            <a:fillRect/>
          </a:stretch>
        </p:blipFill>
        <p:spPr>
          <a:xfrm rot="10800000">
            <a:off x="1814633" y="3748662"/>
            <a:ext cx="3352177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733737-6B25-3331-898F-EF2061E178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329"/>
          <a:stretch>
            <a:fillRect/>
          </a:stretch>
        </p:blipFill>
        <p:spPr>
          <a:xfrm>
            <a:off x="32054" y="3694368"/>
            <a:ext cx="3802535" cy="3163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41D238-625E-BC18-2576-5EBD64E0F0D1}"/>
              </a:ext>
            </a:extLst>
          </p:cNvPr>
          <p:cNvSpPr txBox="1"/>
          <p:nvPr/>
        </p:nvSpPr>
        <p:spPr>
          <a:xfrm>
            <a:off x="192869" y="1955774"/>
            <a:ext cx="5460411" cy="19380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MARKER FELT THIN" panose="02000400000000000000" pitchFamily="2" charset="77"/>
              </a:rPr>
              <a:t>If you are stuggling to make ends meet, you aren’t budgeting strictly enough.  Cut everything!!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>
              <a:latin typeface="MARKER FELT THIN" panose="02000400000000000000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5774E-8B0D-F38F-1662-0171B5F53E22}"/>
              </a:ext>
            </a:extLst>
          </p:cNvPr>
          <p:cNvSpPr txBox="1"/>
          <p:nvPr/>
        </p:nvSpPr>
        <p:spPr>
          <a:xfrm>
            <a:off x="2757368" y="4508548"/>
            <a:ext cx="457200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MARKER FELT THIN" panose="02000400000000000000" pitchFamily="2" charset="77"/>
              </a:rPr>
              <a:t>You’ll never own a home anyway, so spend all your money now because you can’t recover your youth!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48E90-5C52-E3D7-287E-C25B0D6F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74182356-016E-C357-F468-A6E8902120B3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HOUSEHOLD BUDGETS</a:t>
            </a:r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7218" name="Rectangle 6">
            <a:extLst>
              <a:ext uri="{FF2B5EF4-FFF2-40B4-BE49-F238E27FC236}">
                <a16:creationId xmlns:a16="http://schemas.microsoft.com/office/drawing/2014/main" id="{84346444-34AF-BCEA-C182-B765FAB97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52600"/>
            <a:ext cx="37242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dec"/>
              </a:tabLst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dec"/>
              </a:tabLst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Students learn how to use algebra to set up cell formulas  when creating spreadsheets for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BUDGET,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dec"/>
              </a:tabLst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CASH FLOW, and DEBT REDUCTION  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analysis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dec"/>
              </a:tabLst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pic>
        <p:nvPicPr>
          <p:cNvPr id="137219" name="Picture 9">
            <a:extLst>
              <a:ext uri="{FF2B5EF4-FFF2-40B4-BE49-F238E27FC236}">
                <a16:creationId xmlns:a16="http://schemas.microsoft.com/office/drawing/2014/main" id="{5B0FF2D7-DEA7-C459-D904-828107887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371600"/>
            <a:ext cx="4191000" cy="5059363"/>
          </a:xfrm>
          <a:prstGeom prst="rect">
            <a:avLst/>
          </a:prstGeom>
          <a:noFill/>
          <a:ln w="57150">
            <a:solidFill>
              <a:srgbClr val="1A6D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0766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2" y="866273"/>
            <a:ext cx="8751036" cy="54200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79295" y="1323474"/>
            <a:ext cx="5727031" cy="606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73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0B0DE1-8B81-E347-AD86-253796F95E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t="35131" r="64709" b="40167"/>
          <a:stretch/>
        </p:blipFill>
        <p:spPr>
          <a:xfrm>
            <a:off x="1299103" y="794471"/>
            <a:ext cx="1012267" cy="1071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9F6FB-39A7-0145-B100-BA70544EDF40}"/>
              </a:ext>
            </a:extLst>
          </p:cNvPr>
          <p:cNvSpPr txBox="1"/>
          <p:nvPr/>
        </p:nvSpPr>
        <p:spPr>
          <a:xfrm>
            <a:off x="651565" y="5291878"/>
            <a:ext cx="78408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5756AA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THANK  YOU  FOR  ATTENDING  THIS  PRESENTATION!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0630D3-4116-65C6-1DFE-2701B065AE77}"/>
              </a:ext>
            </a:extLst>
          </p:cNvPr>
          <p:cNvSpPr txBox="1"/>
          <p:nvPr/>
        </p:nvSpPr>
        <p:spPr>
          <a:xfrm>
            <a:off x="2899271" y="727879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33399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EMAIL ME: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dr.rsgroi@gmail.com</a:t>
            </a:r>
            <a:endParaRPr kumimoji="0" lang="en-US" sz="3200" b="1" i="0" u="sng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457392-8A2D-C441-9228-02D3BE926036}"/>
              </a:ext>
            </a:extLst>
          </p:cNvPr>
          <p:cNvSpPr txBox="1"/>
          <p:nvPr/>
        </p:nvSpPr>
        <p:spPr>
          <a:xfrm>
            <a:off x="711201" y="209324"/>
            <a:ext cx="6113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5756AA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DO YOU HAVEANY QUESTIONS?</a:t>
            </a:r>
          </a:p>
        </p:txBody>
      </p:sp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927577C-751B-BF4E-9B2D-2CEC8070CA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t="3463" r="64709" b="72670"/>
          <a:stretch/>
        </p:blipFill>
        <p:spPr>
          <a:xfrm>
            <a:off x="7152861" y="0"/>
            <a:ext cx="1991139" cy="20369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4DEE73-E00C-304F-BBC0-DDB2870AA80D}"/>
              </a:ext>
            </a:extLst>
          </p:cNvPr>
          <p:cNvSpPr txBox="1"/>
          <p:nvPr/>
        </p:nvSpPr>
        <p:spPr>
          <a:xfrm>
            <a:off x="-167051" y="2925240"/>
            <a:ext cx="90370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Be sure to check out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www.financialalgebra.com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4020202020204" pitchFamily="34" charset="0"/>
                <a:ea typeface="ＭＳ Ｐゴシック" charset="0"/>
                <a:cs typeface="Arial Narrow" panose="020B0604020202020204" pitchFamily="34" charset="0"/>
              </a:rPr>
              <a:t>for a wealth of information!</a:t>
            </a:r>
          </a:p>
        </p:txBody>
      </p:sp>
    </p:spTree>
    <p:extLst>
      <p:ext uri="{BB962C8B-B14F-4D97-AF65-F5344CB8AC3E}">
        <p14:creationId xmlns:p14="http://schemas.microsoft.com/office/powerpoint/2010/main" val="2381250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|3.8|3.4|4.3|5.5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3.1|3.3|3.7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0.4|0.2|0.3|0.3|0.3|0.3|0.3|0.3|0.3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.6|3.8|5.3|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.6|3.8|5.3|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2357E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1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12015</TotalTime>
  <Words>2382</Words>
  <Application>Microsoft Macintosh PowerPoint</Application>
  <PresentationFormat>On-screen Show (4:3)</PresentationFormat>
  <Paragraphs>407</Paragraphs>
  <Slides>78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17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117" baseType="lpstr">
      <vt:lpstr>ＭＳ Ｐゴシック</vt:lpstr>
      <vt:lpstr>Aptos</vt:lpstr>
      <vt:lpstr>Aptos Display</vt:lpstr>
      <vt:lpstr>Aptos Mono</vt:lpstr>
      <vt:lpstr>Arial</vt:lpstr>
      <vt:lpstr>Arial Black</vt:lpstr>
      <vt:lpstr>Arial Narrow</vt:lpstr>
      <vt:lpstr>Arial Rounded MT Bold</vt:lpstr>
      <vt:lpstr>Calibri</vt:lpstr>
      <vt:lpstr>Calibri Light</vt:lpstr>
      <vt:lpstr>Cambria Math</vt:lpstr>
      <vt:lpstr>Chalkboard SE Bold</vt:lpstr>
      <vt:lpstr>Chalkduster</vt:lpstr>
      <vt:lpstr>MARKER FELT THIN</vt:lpstr>
      <vt:lpstr>MARKER FELT THIN</vt:lpstr>
      <vt:lpstr>SteelfishRg-Regular</vt:lpstr>
      <vt:lpstr>Times New Roman</vt:lpstr>
      <vt:lpstr>Trebuchet MS</vt:lpstr>
      <vt:lpstr>Verdana</vt:lpstr>
      <vt:lpstr>Wingdings</vt:lpstr>
      <vt:lpstr>Wingdings 3</vt:lpstr>
      <vt:lpstr>Office Theme</vt:lpstr>
      <vt:lpstr>Default Design</vt:lpstr>
      <vt:lpstr>5_Default Design</vt:lpstr>
      <vt:lpstr>11_Default Design</vt:lpstr>
      <vt:lpstr>6_Default Design</vt:lpstr>
      <vt:lpstr>1_Office Theme</vt:lpstr>
      <vt:lpstr>19_Default Design</vt:lpstr>
      <vt:lpstr>21_Office Theme</vt:lpstr>
      <vt:lpstr>13_Office Theme</vt:lpstr>
      <vt:lpstr>8_Facet</vt:lpstr>
      <vt:lpstr>3_Office Theme</vt:lpstr>
      <vt:lpstr>5_Office Theme</vt:lpstr>
      <vt:lpstr>10_Office Theme</vt:lpstr>
      <vt:lpstr>7_Office Theme</vt:lpstr>
      <vt:lpstr>8_Office Theme</vt:lpstr>
      <vt:lpstr>16_Default Design</vt:lpstr>
      <vt:lpstr>2_Default Design</vt:lpstr>
      <vt:lpstr>Equation</vt:lpstr>
      <vt:lpstr>PowerPoint Presentation</vt:lpstr>
      <vt:lpstr>PowerPoint Presentation</vt:lpstr>
      <vt:lpstr>FINANCIAL ADVICE RATINGS</vt:lpstr>
      <vt:lpstr>PowerPoint Presentation</vt:lpstr>
      <vt:lpstr>PowerPoint Presentation</vt:lpstr>
      <vt:lpstr>FINANCIAL ADVICE RATINGS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ALTERNATIVE ASSESSMENT PROJECTS</vt:lpstr>
      <vt:lpstr> Key Ancillary Resources</vt:lpstr>
      <vt:lpstr>PowerPoint Presentation</vt:lpstr>
      <vt:lpstr>PowerPoint Presentation</vt:lpstr>
      <vt:lpstr> A DIFFERENT POINT OF VIEW  ABOUT MATH PEDAGOGY, CONTENT, AND STUDENT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VALUE OVER TIME How does your car appreciate/depreciate?</vt:lpstr>
      <vt:lpstr>PowerPoint Presentation</vt:lpstr>
      <vt:lpstr>What Role Can Statistics Play in Negotiating an Automobile Transaction?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AUTOMOBILE EXPENSE &amp; DEPRECIATION</vt:lpstr>
      <vt:lpstr>PowerPoint Presentation</vt:lpstr>
      <vt:lpstr>PowerPoint Presentation</vt:lpstr>
      <vt:lpstr>PowerPoint Presentation</vt:lpstr>
      <vt:lpstr>AUTOMOBILE DEPRECIATION</vt:lpstr>
      <vt:lpstr>PowerPoint Presentation</vt:lpstr>
      <vt:lpstr>PowerPoint Presentation</vt:lpstr>
      <vt:lpstr>PowerPoint Presentation</vt:lpstr>
      <vt:lpstr> APR                                           APY</vt:lpstr>
      <vt:lpstr>Getting a “Feel” for Compound Interest  </vt:lpstr>
      <vt:lpstr>PowerPoint Presentation</vt:lpstr>
      <vt:lpstr>PowerPoint Presentation</vt:lpstr>
      <vt:lpstr>PowerPoint Presentation</vt:lpstr>
      <vt:lpstr>PowerPoint Presentation</vt:lpstr>
      <vt:lpstr>CREDIT CARDS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What is that “FICA” box on         your paystub?                     SOCIAL SECURITY &amp;                     MEDICARE PAYROLL TAXES </vt:lpstr>
      <vt:lpstr>PowerPoint Presentation</vt:lpstr>
      <vt:lpstr>PowerPoint Presentation</vt:lpstr>
      <vt:lpstr>PowerPoint Presentation</vt:lpstr>
      <vt:lpstr>PowerPoint Presentation</vt:lpstr>
      <vt:lpstr>LIFE INSURANCE</vt:lpstr>
      <vt:lpstr>PowerPoint Presentation</vt:lpstr>
      <vt:lpstr>HOUSEHOLD BUDGETS  </vt:lpstr>
      <vt:lpstr>HOUSEHOLD BUDGETS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 Sgroi</dc:creator>
  <cp:lastModifiedBy>Rich Sgroi</cp:lastModifiedBy>
  <cp:revision>474</cp:revision>
  <cp:lastPrinted>2025-09-25T17:38:53Z</cp:lastPrinted>
  <dcterms:created xsi:type="dcterms:W3CDTF">2023-07-02T19:32:08Z</dcterms:created>
  <dcterms:modified xsi:type="dcterms:W3CDTF">2026-10-09T11:39:58Z</dcterms:modified>
</cp:coreProperties>
</file>